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5"/>
  </p:notesMasterIdLst>
  <p:handoutMasterIdLst>
    <p:handoutMasterId r:id="rId56"/>
  </p:handoutMasterIdLst>
  <p:sldIdLst>
    <p:sldId id="256" r:id="rId6"/>
    <p:sldId id="259" r:id="rId7"/>
    <p:sldId id="260" r:id="rId8"/>
    <p:sldId id="282" r:id="rId9"/>
    <p:sldId id="266" r:id="rId10"/>
    <p:sldId id="297" r:id="rId11"/>
    <p:sldId id="268" r:id="rId12"/>
    <p:sldId id="329" r:id="rId13"/>
    <p:sldId id="294" r:id="rId14"/>
    <p:sldId id="315" r:id="rId15"/>
    <p:sldId id="316" r:id="rId16"/>
    <p:sldId id="317" r:id="rId17"/>
    <p:sldId id="270" r:id="rId18"/>
    <p:sldId id="300" r:id="rId19"/>
    <p:sldId id="318" r:id="rId20"/>
    <p:sldId id="321" r:id="rId21"/>
    <p:sldId id="322" r:id="rId22"/>
    <p:sldId id="323" r:id="rId23"/>
    <p:sldId id="319" r:id="rId24"/>
    <p:sldId id="313" r:id="rId25"/>
    <p:sldId id="330" r:id="rId26"/>
    <p:sldId id="325" r:id="rId27"/>
    <p:sldId id="332" r:id="rId28"/>
    <p:sldId id="326" r:id="rId29"/>
    <p:sldId id="338" r:id="rId30"/>
    <p:sldId id="335" r:id="rId31"/>
    <p:sldId id="339" r:id="rId32"/>
    <p:sldId id="336" r:id="rId33"/>
    <p:sldId id="340" r:id="rId34"/>
    <p:sldId id="337" r:id="rId35"/>
    <p:sldId id="341" r:id="rId36"/>
    <p:sldId id="334" r:id="rId37"/>
    <p:sldId id="342" r:id="rId38"/>
    <p:sldId id="343" r:id="rId39"/>
    <p:sldId id="327" r:id="rId40"/>
    <p:sldId id="344" r:id="rId41"/>
    <p:sldId id="274" r:id="rId42"/>
    <p:sldId id="292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3" r:id="rId51"/>
    <p:sldId id="355" r:id="rId52"/>
    <p:sldId id="356" r:id="rId53"/>
    <p:sldId id="276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A62828-6F5F-7A51-3E42-B63D9DDD0E39}" name="Fabrizio Gabriele" initials="FG" userId="894114ab41fc7b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DA4"/>
    <a:srgbClr val="1C3B6A"/>
    <a:srgbClr val="395B8E"/>
    <a:srgbClr val="0BC70F"/>
    <a:srgbClr val="B2D9AB"/>
    <a:srgbClr val="6DABB7"/>
    <a:srgbClr val="5179A5"/>
    <a:srgbClr val="87BC9E"/>
    <a:srgbClr val="064F9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B1AFD-A3A5-4564-8844-910F22030400}" v="5873" dt="2023-06-24T18:08:33.722"/>
    <p1510:client id="{7B791679-ED4C-444F-87E6-82B08E73FBA4}" v="2356" dt="2023-06-24T16:25:13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55133CE-8AA5-3CE9-59F7-8702C34FBF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7026862-09A3-10FB-E219-40B017FC2F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t-IT"/>
              <a:t>15/07/2022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FD5C35-701A-E707-AA59-D78846D3D9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Course: IoTSystems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A569D1-9E81-18B6-BA2F-4949D33BE2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148B1-1275-4F21-A1B3-1FEF16E6F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8835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it-IT"/>
              <a:t>15/07/2022</a:t>
            </a:r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Course: IoTSystems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0956A-8F94-4CC9-8E91-15C8D454C5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906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77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84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089996-313D-2115-06EC-118BAA07F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930FD7-5B85-9EF8-835D-B20814A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D51A43-2654-ED24-73A8-432C32F5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C6E460-4A5A-55BF-8C6E-7BC96F4F0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CFAB22-491D-DD8B-14C7-ABE325A8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36931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02F40-B1DC-C820-2E21-8129E5C6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57DEA0-4E0E-D1DC-2F7F-5DA36CBD9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900D77-B0F0-CD3C-8EA5-273D1DF0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999F8C-2DD5-3305-6E77-9FD63CCD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1AD10-90C7-A80D-FEE0-EF95CA22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60102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07D7139-C090-A239-D3F3-E33244520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CE76EE-5FFA-04BE-EE1A-E2422DEC3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CA505F-403A-1984-1F82-4C2D94C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072E3B-4F1C-F0CA-8A26-CEF63430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AD4954-A14E-004C-5BAE-1E630A0D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82504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073833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0200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9796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46341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1529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20095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9307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316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790AA-0776-E46A-0FDA-253BC20D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48B678-AECF-84C4-C86E-A53852D3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209FA8-517C-D372-E6EC-1756D5FC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D0826F-5BD2-C460-2CBC-CAC869AE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F6EADB-658E-DC3D-7EF1-FFEEA5F8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90965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21894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382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26455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51221-97A6-D97B-11B8-8AEA32A3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60917F-D992-A7DE-8D96-ADD07FABC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0B9AAA-E82D-8FC8-117F-C0284355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81078A-2B9A-A23A-7AE3-74ACA2EE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DAEB67-2B55-569D-43C6-8C11AE95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3866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B3155-DFEC-8295-77BD-B15FB6AA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0D512C-9CF8-291D-AF12-C4855F030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FF33E2-6E88-7AFB-2731-85C7FC7E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E31854-C49A-FB9E-333C-CA98E75B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12A74D-01D1-5BA8-3CD7-4C709DFE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99B9988-6D5A-D4F9-007F-B990B0AA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57111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B1061-E86A-F81F-16ED-3CDB1FCD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0633FF-201A-9F7D-1821-74FF73FD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FE71E6-CFF6-03E6-AC8B-F8A98E9F1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3B387C-3F3A-072C-A99B-D7E824CD5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B25F4DC-86FC-4289-F997-16F20E928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8D3391B-5999-EE33-5ED8-F655885B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868231-86C7-515D-E45C-4EA034CE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21D86B6-7275-4049-855C-587D6E75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0028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28A24-6975-B275-890A-420DFD09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E26F08C-D420-6F82-AC3D-59FD023E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F03EB2D-5034-7950-F870-07173232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4A381F-513B-4384-5768-4B7D756C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6339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2ACB01-53F2-5F07-7503-F3989970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0F90D8-9F12-93B3-BAEC-6454C47D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8921D3-7548-7FDD-A09F-2A3CB250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4640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95172C-AF5B-1E4C-7A39-1F138D98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B374ED-74BD-9033-63DE-09A0013F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EDCE7E-54F0-819D-1461-69B20E29E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B6DC86-F874-BC41-BC9F-D3E09F5B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145C50-E34A-ED4A-3A8B-D7E18D6A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95A235-A341-3E9C-AE90-0181358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57227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7444C-06E1-AEDD-9AC4-712FD227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92F7ED-D21E-7EBE-0BB9-FA12A5F45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71B1E-5C76-5007-1A94-4D2A76697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31299-4D77-99CA-9F73-1DA31B81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58884-704A-DDA0-B5D6-8FE6DEA46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35CB52-6872-8277-63B9-331342F3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6024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C6574F0-F0D4-C92C-B506-4ABB6326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5EA99F-B3BD-8318-E56A-730D2C398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327ED-5847-B250-9897-22A0B9698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0BE14-A7C5-4168-B84D-480272DE9F30}" type="datetimeFigureOut">
              <a:rPr lang="it-IT" smtClean="0"/>
              <a:t>29/06/2023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C087DC-C4C4-4628-624D-E48F31F56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F176BC-1DE7-0B0F-8791-24A80D073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DAA0-AF23-498B-8277-3D21851A46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03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4374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5477">
          <p15:clr>
            <a:srgbClr val="EA4335"/>
          </p15:clr>
        </p15:guide>
        <p15:guide id="4" pos="1497">
          <p15:clr>
            <a:srgbClr val="EA4335"/>
          </p15:clr>
        </p15:guide>
        <p15:guide id="5" pos="4263">
          <p15:clr>
            <a:srgbClr val="EA4335"/>
          </p15:clr>
        </p15:guide>
        <p15:guide id="6" pos="288">
          <p15:clr>
            <a:srgbClr val="EA4335"/>
          </p15:clr>
        </p15:guide>
        <p15:guide id="7" orient="horz" pos="257">
          <p15:clr>
            <a:srgbClr val="EA4335"/>
          </p15:clr>
        </p15:guide>
        <p15:guide id="8" orient="horz" pos="29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Relationship Id="rId9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1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545939" y="1839595"/>
            <a:ext cx="11100122" cy="259069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sz="6000" b="1">
                <a:solidFill>
                  <a:srgbClr val="064F9C"/>
                </a:solidFill>
              </a:rPr>
              <a:t>Application of Big Data techniques</a:t>
            </a:r>
            <a:br>
              <a:rPr lang="es" sz="3600" b="1"/>
            </a:br>
            <a:br>
              <a:rPr lang="es" sz="3600" b="1"/>
            </a:br>
            <a:r>
              <a:rPr lang="en-US" sz="3600" dirty="0"/>
              <a:t>and machine learning algorithms on environmental data using Weka and Apache Spark</a:t>
            </a:r>
            <a:endParaRPr sz="3600" dirty="0"/>
          </a:p>
        </p:txBody>
      </p:sp>
      <p:sp>
        <p:nvSpPr>
          <p:cNvPr id="58" name="Google Shape;58;p15"/>
          <p:cNvSpPr/>
          <p:nvPr/>
        </p:nvSpPr>
        <p:spPr>
          <a:xfrm>
            <a:off x="9745024" y="4067484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3261134" y="5445860"/>
            <a:ext cx="1391801" cy="670589"/>
          </a:xfrm>
          <a:custGeom>
            <a:avLst/>
            <a:gdLst/>
            <a:ahLst/>
            <a:cxnLst/>
            <a:rect l="l" t="t" r="r" b="b"/>
            <a:pathLst>
              <a:path w="9501" h="4949" extrusionOk="0">
                <a:moveTo>
                  <a:pt x="4728" y="0"/>
                </a:moveTo>
                <a:lnTo>
                  <a:pt x="1" y="2052"/>
                </a:lnTo>
                <a:lnTo>
                  <a:pt x="1" y="4948"/>
                </a:lnTo>
                <a:lnTo>
                  <a:pt x="9500" y="4948"/>
                </a:lnTo>
                <a:lnTo>
                  <a:pt x="9500" y="2052"/>
                </a:lnTo>
                <a:lnTo>
                  <a:pt x="47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5372167" y="4642276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7558604" y="5122551"/>
            <a:ext cx="1386528" cy="993892"/>
          </a:xfrm>
          <a:custGeom>
            <a:avLst/>
            <a:gdLst/>
            <a:ahLst/>
            <a:cxnLst/>
            <a:rect l="l" t="t" r="r" b="b"/>
            <a:pathLst>
              <a:path w="9465" h="7335" extrusionOk="0">
                <a:moveTo>
                  <a:pt x="4737" y="1"/>
                </a:moveTo>
                <a:lnTo>
                  <a:pt x="0" y="2052"/>
                </a:lnTo>
                <a:lnTo>
                  <a:pt x="0" y="7334"/>
                </a:lnTo>
                <a:lnTo>
                  <a:pt x="9464" y="7334"/>
                </a:lnTo>
                <a:lnTo>
                  <a:pt x="9464" y="2052"/>
                </a:lnTo>
                <a:lnTo>
                  <a:pt x="4737" y="1"/>
                </a:lnTo>
                <a:close/>
              </a:path>
            </a:pathLst>
          </a:custGeom>
          <a:solidFill>
            <a:srgbClr val="395B8E"/>
          </a:solidFill>
          <a:ln>
            <a:solidFill>
              <a:srgbClr val="064F9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1155233" y="4178550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684248-88A6-812F-0537-78259396BED6}"/>
              </a:ext>
            </a:extLst>
          </p:cNvPr>
          <p:cNvSpPr txBox="1"/>
          <p:nvPr/>
        </p:nvSpPr>
        <p:spPr>
          <a:xfrm flipH="1">
            <a:off x="5923516" y="6255917"/>
            <a:ext cx="253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Course: </a:t>
            </a:r>
            <a:r>
              <a:rPr lang="it-IT" dirty="0">
                <a:solidFill>
                  <a:srgbClr val="064F9C"/>
                </a:solidFill>
                <a:latin typeface="Fira Sans Extra Condensed" panose="020B0503050000020004" pitchFamily="34" charset="0"/>
              </a:rPr>
              <a:t>Big Data Analytics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64F9C"/>
              </a:solidFill>
              <a:effectLst/>
              <a:uLnTx/>
              <a:uFillTx/>
              <a:latin typeface="Fira Sans Extra Condensed" panose="020B0503050000020004" pitchFamily="34" charset="0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B66D7C-4F3C-1E77-CF54-70BC4A02F90E}"/>
              </a:ext>
            </a:extLst>
          </p:cNvPr>
          <p:cNvSpPr txBox="1"/>
          <p:nvPr/>
        </p:nvSpPr>
        <p:spPr>
          <a:xfrm flipH="1">
            <a:off x="9305881" y="6253123"/>
            <a:ext cx="23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Date: </a:t>
            </a:r>
            <a:r>
              <a:rPr lang="it-IT" dirty="0">
                <a:solidFill>
                  <a:srgbClr val="064F9C"/>
                </a:solidFill>
                <a:latin typeface="Fira Sans Extra Condensed" panose="020B0503050000020004" pitchFamily="34" charset="0"/>
              </a:rPr>
              <a:t>26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64F9C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/06/2023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7805ADD-C96D-A688-E6AB-B99847B7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05" y="153427"/>
            <a:ext cx="3017129" cy="100953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55C6C5A-F8D0-7673-312B-58A2D81A4E76}"/>
              </a:ext>
            </a:extLst>
          </p:cNvPr>
          <p:cNvSpPr txBox="1"/>
          <p:nvPr/>
        </p:nvSpPr>
        <p:spPr>
          <a:xfrm flipH="1">
            <a:off x="1149352" y="6211669"/>
            <a:ext cx="373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Master degree: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64F9C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Computer Engineering for 	         the Internet of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64F9C"/>
                </a:solidFill>
                <a:effectLst/>
                <a:uLnTx/>
                <a:uFillTx/>
                <a:latin typeface="Fira Sans Extra Condensed" panose="020B0503050000020004" pitchFamily="34" charset="0"/>
                <a:ea typeface="+mn-ea"/>
                <a:cs typeface="+mn-cs"/>
              </a:rPr>
              <a:t>Things</a:t>
            </a: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064F9C"/>
              </a:solidFill>
              <a:effectLst/>
              <a:uLnTx/>
              <a:uFillTx/>
              <a:latin typeface="Fira Sans Extra Condensed" panose="020B05030500000200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Segnaposto numero diapositiva 266">
            <a:extLst>
              <a:ext uri="{FF2B5EF4-FFF2-40B4-BE49-F238E27FC236}">
                <a16:creationId xmlns:a16="http://schemas.microsoft.com/office/drawing/2014/main" id="{B32D3DEB-1DB2-EA60-8AC5-A4D664F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10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B2ABCD16-3D5C-2872-DC7B-5F7751CFC6F4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BE9A5-74C3-E9E3-5432-F713915EC925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F1E03E-531D-E486-47D8-02AE03FFAF55}"/>
              </a:ext>
            </a:extLst>
          </p:cNvPr>
          <p:cNvSpPr txBox="1"/>
          <p:nvPr/>
        </p:nvSpPr>
        <p:spPr>
          <a:xfrm>
            <a:off x="424862" y="652056"/>
            <a:ext cx="531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solidFill>
                  <a:srgbClr val="87BC9E"/>
                </a:solidFill>
                <a:latin typeface="Fira Sans Extra Condensed" panose="020B0503050000020004" pitchFamily="34" charset="0"/>
              </a:rPr>
              <a:t>Preprocessing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DF1609-4D1E-FE30-97DC-B56A6707570E}"/>
              </a:ext>
            </a:extLst>
          </p:cNvPr>
          <p:cNvSpPr txBox="1"/>
          <p:nvPr/>
        </p:nvSpPr>
        <p:spPr>
          <a:xfrm>
            <a:off x="219410" y="1845060"/>
            <a:ext cx="833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Fira Sans" panose="020B0503050000020004" pitchFamily="34" charset="0"/>
              </a:rPr>
              <a:t>Before to apply the classification algorithms, each value has been </a:t>
            </a:r>
            <a:r>
              <a:rPr lang="en-GB" b="1">
                <a:latin typeface="Fira Sans" panose="020B0503050000020004" pitchFamily="34" charset="0"/>
              </a:rPr>
              <a:t>discretized</a:t>
            </a:r>
            <a:endParaRPr lang="en-GB">
              <a:latin typeface="Fira Sans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71781C-6C37-F6C9-7D0E-E8ACBC3B1829}"/>
              </a:ext>
            </a:extLst>
          </p:cNvPr>
          <p:cNvSpPr txBox="1"/>
          <p:nvPr/>
        </p:nvSpPr>
        <p:spPr>
          <a:xfrm>
            <a:off x="676649" y="2649579"/>
            <a:ext cx="5606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r>
              <a:rPr lang="it-IT" b="1" err="1">
                <a:latin typeface="Fira Sans Extra Condensed" panose="020B0503050000020004" pitchFamily="34" charset="0"/>
              </a:rPr>
              <a:t>w</a:t>
            </a:r>
            <a:r>
              <a:rPr lang="en-US" b="1" err="1">
                <a:latin typeface="Fira Sans Extra Condensed" panose="020B0503050000020004" pitchFamily="34" charset="0"/>
              </a:rPr>
              <a:t>ind_force</a:t>
            </a:r>
            <a:r>
              <a:rPr lang="en-US" b="1">
                <a:latin typeface="Fira Sans Extra Condensed" panose="020B0503050000020004" pitchFamily="34" charset="0"/>
              </a:rPr>
              <a:t> </a:t>
            </a:r>
            <a:r>
              <a:rPr lang="en-US">
                <a:latin typeface="Fira Sans Extra Condensed" panose="020B0503050000020004" pitchFamily="34" charset="0"/>
              </a:rPr>
              <a:t>discretized in 4 bins</a:t>
            </a: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endParaRPr lang="en-US" b="1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r>
              <a:rPr lang="en-US" b="1">
                <a:latin typeface="Fira Sans Extra Condensed" panose="020B0503050000020004" pitchFamily="34" charset="0"/>
              </a:rPr>
              <a:t>humidity </a:t>
            </a:r>
            <a:r>
              <a:rPr lang="en-US">
                <a:latin typeface="Fira Sans Extra Condensed" panose="020B0503050000020004" pitchFamily="34" charset="0"/>
              </a:rPr>
              <a:t>4 bins</a:t>
            </a: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r>
              <a:rPr lang="en-US" b="1">
                <a:latin typeface="Fira Sans Extra Condensed" panose="020B0503050000020004" pitchFamily="34" charset="0"/>
              </a:rPr>
              <a:t>temperature </a:t>
            </a:r>
            <a:r>
              <a:rPr lang="en-US">
                <a:latin typeface="Fira Sans Extra Condensed" panose="020B0503050000020004" pitchFamily="34" charset="0"/>
              </a:rPr>
              <a:t>4 bins</a:t>
            </a: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endParaRPr lang="en-US" b="1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r>
              <a:rPr lang="en-US" b="1">
                <a:latin typeface="Fira Sans Extra Condensed" panose="020B0503050000020004" pitchFamily="34" charset="0"/>
              </a:rPr>
              <a:t>PM2.5 </a:t>
            </a:r>
            <a:r>
              <a:rPr lang="en-US">
                <a:latin typeface="Fira Sans Extra Condensed" panose="020B0503050000020004" pitchFamily="34" charset="0"/>
              </a:rPr>
              <a:t>3 bins</a:t>
            </a: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endParaRPr lang="en-US" b="1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itchFamily="2" charset="2"/>
              <a:buChar char="q"/>
            </a:pPr>
            <a:r>
              <a:rPr lang="en-US" b="1">
                <a:latin typeface="Fira Sans Extra Condensed" panose="020B0503050000020004" pitchFamily="34" charset="0"/>
              </a:rPr>
              <a:t>light</a:t>
            </a:r>
            <a:r>
              <a:rPr lang="en-US">
                <a:latin typeface="Fira Sans Extra Condensed" panose="020B0503050000020004" pitchFamily="34" charset="0"/>
              </a:rPr>
              <a:t>, first step discretized in 5 bins, after the last 4 bins was merged in order to create only one bin. This choice in order to have two balanced bins.</a:t>
            </a:r>
            <a:r>
              <a:rPr lang="en-US" b="1">
                <a:latin typeface="Fira Sans Extra Condensed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90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Segnaposto numero diapositiva 266">
            <a:extLst>
              <a:ext uri="{FF2B5EF4-FFF2-40B4-BE49-F238E27FC236}">
                <a16:creationId xmlns:a16="http://schemas.microsoft.com/office/drawing/2014/main" id="{B32D3DEB-1DB2-EA60-8AC5-A4D664F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11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B2ABCD16-3D5C-2872-DC7B-5F7751CFC6F4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BE9A5-74C3-E9E3-5432-F713915EC925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A56AEF-9C4C-A61A-9411-A38A4D1D9D20}"/>
              </a:ext>
            </a:extLst>
          </p:cNvPr>
          <p:cNvSpPr txBox="1"/>
          <p:nvPr/>
        </p:nvSpPr>
        <p:spPr>
          <a:xfrm>
            <a:off x="424862" y="652056"/>
            <a:ext cx="330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solidFill>
                  <a:srgbClr val="87BC9E"/>
                </a:solidFill>
                <a:latin typeface="Fira Sans Extra Condensed" panose="020B0503050000020004" pitchFamily="34" charset="0"/>
              </a:rPr>
              <a:t>Clistering</a:t>
            </a:r>
            <a:endParaRPr lang="it-IT" sz="6000" b="1" dirty="0">
              <a:solidFill>
                <a:srgbClr val="87BC9E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812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Segnaposto numero diapositiva 266">
            <a:extLst>
              <a:ext uri="{FF2B5EF4-FFF2-40B4-BE49-F238E27FC236}">
                <a16:creationId xmlns:a16="http://schemas.microsoft.com/office/drawing/2014/main" id="{B32D3DEB-1DB2-EA60-8AC5-A4D664F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12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B2ABCD16-3D5C-2872-DC7B-5F7751CFC6F4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BE9A5-74C3-E9E3-5432-F713915EC925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A56AEF-9C4C-A61A-9411-A38A4D1D9D20}"/>
              </a:ext>
            </a:extLst>
          </p:cNvPr>
          <p:cNvSpPr txBox="1"/>
          <p:nvPr/>
        </p:nvSpPr>
        <p:spPr>
          <a:xfrm>
            <a:off x="424862" y="652056"/>
            <a:ext cx="4288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87BC9E"/>
                </a:solidFill>
                <a:latin typeface="Fira Sans Extra Condensed" panose="020B0503050000020004" pitchFamily="34" charset="0"/>
              </a:rPr>
              <a:t>Association </a:t>
            </a:r>
            <a:r>
              <a:rPr lang="it-IT" sz="6000" b="1" dirty="0" err="1">
                <a:solidFill>
                  <a:srgbClr val="87BC9E"/>
                </a:solidFill>
                <a:latin typeface="Fira Sans Extra Condensed" panose="020B0503050000020004" pitchFamily="34" charset="0"/>
              </a:rPr>
              <a:t>cules</a:t>
            </a:r>
            <a:endParaRPr lang="it-IT" sz="6000" b="1" dirty="0">
              <a:solidFill>
                <a:srgbClr val="87BC9E"/>
              </a:solidFill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005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Scope &amp; Time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4" name="Google Shape;60;p15">
            <a:extLst>
              <a:ext uri="{FF2B5EF4-FFF2-40B4-BE49-F238E27FC236}">
                <a16:creationId xmlns:a16="http://schemas.microsoft.com/office/drawing/2014/main" id="{0E43B1B5-7D47-C0C8-F4C1-34C112E77950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13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48CD1C-67E4-CC0C-80E1-870D8B3FDE2D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3" name="Google Shape;60;p15">
            <a:extLst>
              <a:ext uri="{FF2B5EF4-FFF2-40B4-BE49-F238E27FC236}">
                <a16:creationId xmlns:a16="http://schemas.microsoft.com/office/drawing/2014/main" id="{BCB96903-F6C9-8E0B-7DC0-A51E58A79F0D}"/>
              </a:ext>
            </a:extLst>
          </p:cNvPr>
          <p:cNvSpPr/>
          <p:nvPr/>
        </p:nvSpPr>
        <p:spPr>
          <a:xfrm>
            <a:off x="7167517" y="5870882"/>
            <a:ext cx="1386528" cy="1577882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6" name="Immagine 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108A0E94-3E22-3D76-345B-4D40CC19E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48" y="1880072"/>
            <a:ext cx="8079865" cy="23122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AE6E61-0824-7BA8-1515-DCB5852B964D}"/>
              </a:ext>
            </a:extLst>
          </p:cNvPr>
          <p:cNvSpPr txBox="1"/>
          <p:nvPr/>
        </p:nvSpPr>
        <p:spPr>
          <a:xfrm>
            <a:off x="424861" y="652056"/>
            <a:ext cx="5212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Main</a:t>
            </a:r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 flow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90BE01-235B-5DF2-98AB-390ED1699432}"/>
              </a:ext>
            </a:extLst>
          </p:cNvPr>
          <p:cNvSpPr txBox="1"/>
          <p:nvPr/>
        </p:nvSpPr>
        <p:spPr>
          <a:xfrm>
            <a:off x="826122" y="2497972"/>
            <a:ext cx="4811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2 </a:t>
            </a:r>
            <a:r>
              <a:rPr lang="it-IT" dirty="0" err="1">
                <a:latin typeface="Fira Sans Extra Condensed" panose="020B0503050000020004" pitchFamily="34" charset="0"/>
              </a:rPr>
              <a:t>different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parallel</a:t>
            </a:r>
            <a:r>
              <a:rPr lang="it-IT" dirty="0">
                <a:latin typeface="Fira Sans Extra Condensed" panose="020B0503050000020004" pitchFamily="34" charset="0"/>
              </a:rPr>
              <a:t> flows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2 data sources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3 </a:t>
            </a:r>
            <a:r>
              <a:rPr lang="it-IT" dirty="0" err="1">
                <a:latin typeface="Fira Sans Extra Condensed" panose="020B0503050000020004" pitchFamily="34" charset="0"/>
              </a:rPr>
              <a:t>subflows</a:t>
            </a:r>
            <a:r>
              <a:rPr lang="it-IT" dirty="0">
                <a:latin typeface="Fira Sans Extra Condensed" panose="020B0503050000020004" pitchFamily="34" charset="0"/>
              </a:rPr>
              <a:t>: </a:t>
            </a:r>
          </a:p>
          <a:p>
            <a:pPr algn="just">
              <a:buClr>
                <a:srgbClr val="5179A5"/>
              </a:buClr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 algn="just">
              <a:buClr>
                <a:srgbClr val="5179A5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weather</a:t>
            </a:r>
            <a:r>
              <a:rPr lang="it-IT" dirty="0">
                <a:latin typeface="Fira Sans Extra Condensed" panose="020B0503050000020004" pitchFamily="34" charset="0"/>
              </a:rPr>
              <a:t> data </a:t>
            </a:r>
            <a:r>
              <a:rPr lang="it-IT" dirty="0" err="1">
                <a:latin typeface="Fira Sans Extra Condensed" panose="020B0503050000020004" pitchFamily="34" charset="0"/>
              </a:rPr>
              <a:t>collection</a:t>
            </a:r>
            <a:r>
              <a:rPr lang="it-IT" dirty="0">
                <a:latin typeface="Fira Sans Extra Condensed" panose="020B0503050000020004" pitchFamily="34" charset="0"/>
              </a:rPr>
              <a:t>;</a:t>
            </a:r>
          </a:p>
          <a:p>
            <a:pPr marL="742950" lvl="1" indent="-285750" algn="just">
              <a:buClr>
                <a:srgbClr val="5179A5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sensor</a:t>
            </a:r>
            <a:r>
              <a:rPr lang="it-IT" dirty="0">
                <a:latin typeface="Fira Sans Extra Condensed" panose="020B0503050000020004" pitchFamily="34" charset="0"/>
              </a:rPr>
              <a:t> data </a:t>
            </a:r>
            <a:r>
              <a:rPr lang="it-IT" dirty="0" err="1">
                <a:latin typeface="Fira Sans Extra Condensed" panose="020B0503050000020004" pitchFamily="34" charset="0"/>
              </a:rPr>
              <a:t>collection</a:t>
            </a:r>
            <a:r>
              <a:rPr lang="it-IT" dirty="0">
                <a:latin typeface="Fira Sans Extra Condensed" panose="020B0503050000020004" pitchFamily="34" charset="0"/>
              </a:rPr>
              <a:t>;</a:t>
            </a:r>
          </a:p>
          <a:p>
            <a:pPr marL="742950" lvl="1" indent="-285750" algn="just">
              <a:buClr>
                <a:srgbClr val="5179A5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data storage and </a:t>
            </a:r>
            <a:r>
              <a:rPr lang="it-IT" dirty="0" err="1">
                <a:latin typeface="Fira Sans Extra Condensed" panose="020B0503050000020004" pitchFamily="34" charset="0"/>
              </a:rPr>
              <a:t>delivering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Connected</a:t>
            </a:r>
            <a:r>
              <a:rPr lang="it-IT" dirty="0">
                <a:latin typeface="Fira Sans Extra Condensed" panose="020B0503050000020004" pitchFamily="34" charset="0"/>
              </a:rPr>
              <a:t> with </a:t>
            </a:r>
            <a:r>
              <a:rPr lang="it-IT" dirty="0" err="1">
                <a:latin typeface="Fira Sans Extra Condensed" panose="020B0503050000020004" pitchFamily="34" charset="0"/>
              </a:rPr>
              <a:t>all</a:t>
            </a:r>
            <a:r>
              <a:rPr lang="it-IT" dirty="0">
                <a:latin typeface="Fira Sans Extra Condensed" panose="020B0503050000020004" pitchFamily="34" charset="0"/>
              </a:rPr>
              <a:t> the </a:t>
            </a:r>
            <a:r>
              <a:rPr lang="it-IT" dirty="0" err="1">
                <a:latin typeface="Fira Sans Extra Condensed" panose="020B0503050000020004" pitchFamily="34" charset="0"/>
              </a:rPr>
              <a:t>other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components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60B5B94-1A01-D182-9926-C8D48F4F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04" y="864409"/>
            <a:ext cx="183269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4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79A5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14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D7F6A0-78BA-CFF8-0D7A-F87237284171}"/>
              </a:ext>
            </a:extLst>
          </p:cNvPr>
          <p:cNvSpPr txBox="1"/>
          <p:nvPr/>
        </p:nvSpPr>
        <p:spPr>
          <a:xfrm>
            <a:off x="424861" y="652056"/>
            <a:ext cx="5212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Weather</a:t>
            </a:r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 API flow</a:t>
            </a:r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0926483-F1DA-4742-3846-299703C0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04" y="864409"/>
            <a:ext cx="1832691" cy="10156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EF953B-A1DA-A3D3-F746-00450D129D44}"/>
              </a:ext>
            </a:extLst>
          </p:cNvPr>
          <p:cNvSpPr txBox="1"/>
          <p:nvPr/>
        </p:nvSpPr>
        <p:spPr>
          <a:xfrm>
            <a:off x="1039387" y="3935611"/>
            <a:ext cx="2536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2 </a:t>
            </a:r>
            <a:r>
              <a:rPr lang="it-IT" dirty="0" err="1">
                <a:latin typeface="Fira Sans Extra Condensed" panose="020B0503050000020004" pitchFamily="34" charset="0"/>
              </a:rPr>
              <a:t>parallel</a:t>
            </a:r>
            <a:r>
              <a:rPr lang="it-IT" dirty="0">
                <a:latin typeface="Fira Sans Extra Condensed" panose="020B0503050000020004" pitchFamily="34" charset="0"/>
              </a:rPr>
              <a:t> HTTP REST API calls 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Geographic </a:t>
            </a:r>
            <a:r>
              <a:rPr lang="it-IT" dirty="0" err="1">
                <a:latin typeface="Fira Sans Extra Condensed" panose="020B0503050000020004" pitchFamily="34" charset="0"/>
              </a:rPr>
              <a:t>coordinates</a:t>
            </a:r>
            <a:r>
              <a:rPr lang="it-IT" dirty="0">
                <a:latin typeface="Fira Sans Extra Condensed" panose="020B0503050000020004" pitchFamily="34" charset="0"/>
              </a:rPr>
              <a:t> of </a:t>
            </a:r>
            <a:r>
              <a:rPr lang="it-IT" dirty="0" err="1">
                <a:latin typeface="Fira Sans Extra Condensed" panose="020B0503050000020004" pitchFamily="34" charset="0"/>
              </a:rPr>
              <a:t>local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environment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1" name="Immagine 10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8328A38D-7B3B-8B70-5795-990B64A8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37" y="3866048"/>
            <a:ext cx="4392612" cy="2471810"/>
          </a:xfrm>
          <a:prstGeom prst="rect">
            <a:avLst/>
          </a:prstGeom>
        </p:spPr>
      </p:pic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4" name="Immagine 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BD0E4EDF-A32C-AA0E-0091-16823695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17" y="1547946"/>
            <a:ext cx="7941304" cy="235554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5BC1793F-3F21-BC90-2D0C-46568DAAB801}"/>
              </a:ext>
            </a:extLst>
          </p:cNvPr>
          <p:cNvSpPr/>
          <p:nvPr/>
        </p:nvSpPr>
        <p:spPr>
          <a:xfrm>
            <a:off x="9248620" y="4409909"/>
            <a:ext cx="862129" cy="1280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Elementi grafici, clipart, design&#10;&#10;Descrizione generata automaticamente">
            <a:extLst>
              <a:ext uri="{FF2B5EF4-FFF2-40B4-BE49-F238E27FC236}">
                <a16:creationId xmlns:a16="http://schemas.microsoft.com/office/drawing/2014/main" id="{1A9F638D-D3BD-6951-81D3-1F5C07529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764" y="4755305"/>
            <a:ext cx="1709992" cy="729597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2E00359-66CA-F2CD-4E3C-C60AAB639A31}"/>
              </a:ext>
            </a:extLst>
          </p:cNvPr>
          <p:cNvSpPr/>
          <p:nvPr/>
        </p:nvSpPr>
        <p:spPr>
          <a:xfrm>
            <a:off x="6331138" y="4759685"/>
            <a:ext cx="862129" cy="950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C772DB8-143A-08E0-E65E-BF65C4FE757E}"/>
              </a:ext>
            </a:extLst>
          </p:cNvPr>
          <p:cNvSpPr/>
          <p:nvPr/>
        </p:nvSpPr>
        <p:spPr>
          <a:xfrm>
            <a:off x="6500003" y="4248534"/>
            <a:ext cx="1386528" cy="44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8239EE3-732D-F32C-F812-5F82AB6B00D6}"/>
              </a:ext>
            </a:extLst>
          </p:cNvPr>
          <p:cNvSpPr/>
          <p:nvPr/>
        </p:nvSpPr>
        <p:spPr>
          <a:xfrm>
            <a:off x="8159236" y="5340877"/>
            <a:ext cx="1386528" cy="44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Elementi grafici, clipart, cartone animato, arte&#10;&#10;Descrizione generata automaticamente">
            <a:extLst>
              <a:ext uri="{FF2B5EF4-FFF2-40B4-BE49-F238E27FC236}">
                <a16:creationId xmlns:a16="http://schemas.microsoft.com/office/drawing/2014/main" id="{C9518CA4-E81D-9B0F-6575-1ADD47FA6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84" y="4605675"/>
            <a:ext cx="993862" cy="7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531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15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59F42B-F8E7-BD9C-6294-8D2D547D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09" y="2020565"/>
            <a:ext cx="7066635" cy="26499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3F2531-48B3-3505-6F13-946D5CF2A930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Sensor data </a:t>
            </a:r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collection</a:t>
            </a:r>
            <a:endParaRPr lang="it-IT" sz="5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1021A7F5-9E2C-A566-8614-9CE8A0C0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04" y="864409"/>
            <a:ext cx="1832691" cy="10156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5D4AB1-C0A7-7F45-8D43-69D4BBC5508B}"/>
              </a:ext>
            </a:extLst>
          </p:cNvPr>
          <p:cNvSpPr txBox="1"/>
          <p:nvPr/>
        </p:nvSpPr>
        <p:spPr>
          <a:xfrm>
            <a:off x="3851776" y="4670553"/>
            <a:ext cx="48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Serial </a:t>
            </a:r>
            <a:r>
              <a:rPr lang="it-IT" err="1">
                <a:latin typeface="Fira Sans Extra Condensed" panose="020B0503050000020004" pitchFamily="34" charset="0"/>
              </a:rPr>
              <a:t>communication</a:t>
            </a: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Flow </a:t>
            </a:r>
            <a:r>
              <a:rPr lang="it-IT" err="1">
                <a:latin typeface="Fira Sans Extra Condensed" panose="020B0503050000020004" pitchFamily="34" charset="0"/>
              </a:rPr>
              <a:t>detection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mechanism</a:t>
            </a: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>
              <a:latin typeface="Fira Sans Extra Condensed" panose="020B05030500000200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96060B3-8CBB-4BF8-6FB7-C9C1F55FB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56" y="2441882"/>
            <a:ext cx="1572594" cy="3429000"/>
          </a:xfrm>
          <a:prstGeom prst="rect">
            <a:avLst/>
          </a:prstGeom>
        </p:spPr>
      </p:pic>
      <p:pic>
        <p:nvPicPr>
          <p:cNvPr id="14" name="Immagine 13" descr="Immagine che contiene astronomia&#10;&#10;Descrizione generata automaticamente">
            <a:extLst>
              <a:ext uri="{FF2B5EF4-FFF2-40B4-BE49-F238E27FC236}">
                <a16:creationId xmlns:a16="http://schemas.microsoft.com/office/drawing/2014/main" id="{98D6C99D-732C-9D70-2A6C-4AD0185BD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46357" y="1583703"/>
            <a:ext cx="1015663" cy="1015663"/>
          </a:xfrm>
          <a:prstGeom prst="rect">
            <a:avLst/>
          </a:prstGeom>
        </p:spPr>
      </p:pic>
      <p:pic>
        <p:nvPicPr>
          <p:cNvPr id="17" name="Immagine 16" descr="Immagine che contiene astronomia&#10;&#10;Descrizione generata automaticamente">
            <a:extLst>
              <a:ext uri="{FF2B5EF4-FFF2-40B4-BE49-F238E27FC236}">
                <a16:creationId xmlns:a16="http://schemas.microsoft.com/office/drawing/2014/main" id="{1440F3FC-FB6A-5BAD-DDEE-93CDF6E44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5712" y="5657662"/>
            <a:ext cx="1015664" cy="10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42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16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3F2531-48B3-3505-6F13-946D5CF2A930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Sensor data </a:t>
            </a:r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collection</a:t>
            </a:r>
            <a:endParaRPr lang="it-IT" sz="5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10" name="Immagine 9" descr="Immagine che contiene cartone animato, clipart, cerchio, Elementi grafici&#10;&#10;Descrizione generata automaticamente">
            <a:extLst>
              <a:ext uri="{FF2B5EF4-FFF2-40B4-BE49-F238E27FC236}">
                <a16:creationId xmlns:a16="http://schemas.microsoft.com/office/drawing/2014/main" id="{26B7839D-4C07-8966-C095-C2B7796B9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" y="5606930"/>
            <a:ext cx="840395" cy="840395"/>
          </a:xfrm>
          <a:prstGeom prst="rect">
            <a:avLst/>
          </a:prstGeom>
        </p:spPr>
      </p:pic>
      <p:pic>
        <p:nvPicPr>
          <p:cNvPr id="13" name="Immagine 12" descr="Immagine che contiene Carattere, Elementi grafici, simbolo, logo&#10;&#10;Descrizione generata automaticamente">
            <a:extLst>
              <a:ext uri="{FF2B5EF4-FFF2-40B4-BE49-F238E27FC236}">
                <a16:creationId xmlns:a16="http://schemas.microsoft.com/office/drawing/2014/main" id="{B27E0CDD-B6B1-DC3D-0D9C-708C8095E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98" y="501424"/>
            <a:ext cx="2381018" cy="1785764"/>
          </a:xfrm>
          <a:prstGeom prst="rect">
            <a:avLst/>
          </a:prstGeom>
        </p:spPr>
      </p:pic>
      <p:pic>
        <p:nvPicPr>
          <p:cNvPr id="17" name="Immagine 16" descr="Immagine che contiene simbolo, Elementi grafici, Blu elettrico, design&#10;&#10;Descrizione generata automaticamente">
            <a:extLst>
              <a:ext uri="{FF2B5EF4-FFF2-40B4-BE49-F238E27FC236}">
                <a16:creationId xmlns:a16="http://schemas.microsoft.com/office/drawing/2014/main" id="{EFA5ECED-6BE4-198F-BA27-1FD03D81A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97" y="5639083"/>
            <a:ext cx="1034780" cy="776085"/>
          </a:xfrm>
          <a:prstGeom prst="rect">
            <a:avLst/>
          </a:prstGeom>
        </p:spPr>
      </p:pic>
      <p:sp>
        <p:nvSpPr>
          <p:cNvPr id="18" name="Segno di addizione 17">
            <a:extLst>
              <a:ext uri="{FF2B5EF4-FFF2-40B4-BE49-F238E27FC236}">
                <a16:creationId xmlns:a16="http://schemas.microsoft.com/office/drawing/2014/main" id="{68BBEC8E-7A90-A63B-8FA7-2F08CF0FA8DF}"/>
              </a:ext>
            </a:extLst>
          </p:cNvPr>
          <p:cNvSpPr/>
          <p:nvPr/>
        </p:nvSpPr>
        <p:spPr>
          <a:xfrm>
            <a:off x="1888263" y="5826668"/>
            <a:ext cx="432376" cy="420195"/>
          </a:xfrm>
          <a:prstGeom prst="mathPlus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7BB2CCF-6682-26E6-50EF-551D1DBBA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488" y="1892827"/>
            <a:ext cx="6177082" cy="348899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5941997-9F10-E439-2F12-C2CF7313EA05}"/>
              </a:ext>
            </a:extLst>
          </p:cNvPr>
          <p:cNvSpPr txBox="1"/>
          <p:nvPr/>
        </p:nvSpPr>
        <p:spPr>
          <a:xfrm>
            <a:off x="852715" y="2200079"/>
            <a:ext cx="1758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Pin setup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Loop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Data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retrieval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493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17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3F2531-48B3-3505-6F13-946D5CF2A930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Sensor data </a:t>
            </a:r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collection</a:t>
            </a:r>
            <a:endParaRPr lang="it-IT" sz="5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10" name="Immagine 9" descr="Immagine che contiene cartone animato, clipart, cerchio, Elementi grafici&#10;&#10;Descrizione generata automaticamente">
            <a:extLst>
              <a:ext uri="{FF2B5EF4-FFF2-40B4-BE49-F238E27FC236}">
                <a16:creationId xmlns:a16="http://schemas.microsoft.com/office/drawing/2014/main" id="{26B7839D-4C07-8966-C095-C2B7796B9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" y="5606930"/>
            <a:ext cx="840395" cy="840395"/>
          </a:xfrm>
          <a:prstGeom prst="rect">
            <a:avLst/>
          </a:prstGeom>
        </p:spPr>
      </p:pic>
      <p:pic>
        <p:nvPicPr>
          <p:cNvPr id="13" name="Immagine 12" descr="Immagine che contiene Carattere, Elementi grafici, simbolo, logo&#10;&#10;Descrizione generata automaticamente">
            <a:extLst>
              <a:ext uri="{FF2B5EF4-FFF2-40B4-BE49-F238E27FC236}">
                <a16:creationId xmlns:a16="http://schemas.microsoft.com/office/drawing/2014/main" id="{B27E0CDD-B6B1-DC3D-0D9C-708C8095E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98" y="501424"/>
            <a:ext cx="2381018" cy="1785764"/>
          </a:xfrm>
          <a:prstGeom prst="rect">
            <a:avLst/>
          </a:prstGeom>
        </p:spPr>
      </p:pic>
      <p:pic>
        <p:nvPicPr>
          <p:cNvPr id="17" name="Immagine 16" descr="Immagine che contiene simbolo, Elementi grafici, Blu elettrico, design&#10;&#10;Descrizione generata automaticamente">
            <a:extLst>
              <a:ext uri="{FF2B5EF4-FFF2-40B4-BE49-F238E27FC236}">
                <a16:creationId xmlns:a16="http://schemas.microsoft.com/office/drawing/2014/main" id="{EFA5ECED-6BE4-198F-BA27-1FD03D81A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97" y="5639083"/>
            <a:ext cx="1034780" cy="776085"/>
          </a:xfrm>
          <a:prstGeom prst="rect">
            <a:avLst/>
          </a:prstGeom>
        </p:spPr>
      </p:pic>
      <p:sp>
        <p:nvSpPr>
          <p:cNvPr id="18" name="Segno di addizione 17">
            <a:extLst>
              <a:ext uri="{FF2B5EF4-FFF2-40B4-BE49-F238E27FC236}">
                <a16:creationId xmlns:a16="http://schemas.microsoft.com/office/drawing/2014/main" id="{68BBEC8E-7A90-A63B-8FA7-2F08CF0FA8DF}"/>
              </a:ext>
            </a:extLst>
          </p:cNvPr>
          <p:cNvSpPr/>
          <p:nvPr/>
        </p:nvSpPr>
        <p:spPr>
          <a:xfrm>
            <a:off x="1888263" y="5826668"/>
            <a:ext cx="432376" cy="420195"/>
          </a:xfrm>
          <a:prstGeom prst="mathPlus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84268D9-DA3D-C705-7A0B-F3DD595E900D}"/>
              </a:ext>
            </a:extLst>
          </p:cNvPr>
          <p:cNvSpPr txBox="1"/>
          <p:nvPr/>
        </p:nvSpPr>
        <p:spPr>
          <a:xfrm>
            <a:off x="852715" y="2200079"/>
            <a:ext cx="1758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Pin setup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Loop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Data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retrieval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1E2219-1AE4-FDC7-80F6-9D54490D5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449" y="1768248"/>
            <a:ext cx="3881493" cy="39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8590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18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3F2531-48B3-3505-6F13-946D5CF2A930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Sensor data </a:t>
            </a:r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collection</a:t>
            </a:r>
            <a:endParaRPr lang="it-IT" sz="5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10" name="Immagine 9" descr="Immagine che contiene cartone animato, clipart, cerchio, Elementi grafici&#10;&#10;Descrizione generata automaticamente">
            <a:extLst>
              <a:ext uri="{FF2B5EF4-FFF2-40B4-BE49-F238E27FC236}">
                <a16:creationId xmlns:a16="http://schemas.microsoft.com/office/drawing/2014/main" id="{26B7839D-4C07-8966-C095-C2B7796B9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" y="5606930"/>
            <a:ext cx="840395" cy="840395"/>
          </a:xfrm>
          <a:prstGeom prst="rect">
            <a:avLst/>
          </a:prstGeom>
        </p:spPr>
      </p:pic>
      <p:pic>
        <p:nvPicPr>
          <p:cNvPr id="13" name="Immagine 12" descr="Immagine che contiene Carattere, Elementi grafici, simbolo, logo&#10;&#10;Descrizione generata automaticamente">
            <a:extLst>
              <a:ext uri="{FF2B5EF4-FFF2-40B4-BE49-F238E27FC236}">
                <a16:creationId xmlns:a16="http://schemas.microsoft.com/office/drawing/2014/main" id="{B27E0CDD-B6B1-DC3D-0D9C-708C8095E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98" y="501424"/>
            <a:ext cx="2381018" cy="1785764"/>
          </a:xfrm>
          <a:prstGeom prst="rect">
            <a:avLst/>
          </a:prstGeom>
        </p:spPr>
      </p:pic>
      <p:pic>
        <p:nvPicPr>
          <p:cNvPr id="17" name="Immagine 16" descr="Immagine che contiene simbolo, Elementi grafici, Blu elettrico, design&#10;&#10;Descrizione generata automaticamente">
            <a:extLst>
              <a:ext uri="{FF2B5EF4-FFF2-40B4-BE49-F238E27FC236}">
                <a16:creationId xmlns:a16="http://schemas.microsoft.com/office/drawing/2014/main" id="{EFA5ECED-6BE4-198F-BA27-1FD03D81A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97" y="5639083"/>
            <a:ext cx="1034780" cy="776085"/>
          </a:xfrm>
          <a:prstGeom prst="rect">
            <a:avLst/>
          </a:prstGeom>
        </p:spPr>
      </p:pic>
      <p:sp>
        <p:nvSpPr>
          <p:cNvPr id="18" name="Segno di addizione 17">
            <a:extLst>
              <a:ext uri="{FF2B5EF4-FFF2-40B4-BE49-F238E27FC236}">
                <a16:creationId xmlns:a16="http://schemas.microsoft.com/office/drawing/2014/main" id="{68BBEC8E-7A90-A63B-8FA7-2F08CF0FA8DF}"/>
              </a:ext>
            </a:extLst>
          </p:cNvPr>
          <p:cNvSpPr/>
          <p:nvPr/>
        </p:nvSpPr>
        <p:spPr>
          <a:xfrm>
            <a:off x="1888263" y="5826668"/>
            <a:ext cx="432376" cy="420195"/>
          </a:xfrm>
          <a:prstGeom prst="mathPlus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34F5A3-96A8-436F-A0D3-167CDCD1C20C}"/>
              </a:ext>
            </a:extLst>
          </p:cNvPr>
          <p:cNvSpPr txBox="1"/>
          <p:nvPr/>
        </p:nvSpPr>
        <p:spPr>
          <a:xfrm>
            <a:off x="852715" y="2200079"/>
            <a:ext cx="175851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Pin setup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Loop</a:t>
            </a: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5179A5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Data </a:t>
            </a:r>
            <a:r>
              <a:rPr lang="it-IT" sz="2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retrieval</a:t>
            </a:r>
            <a:endParaRPr lang="it-IT" sz="2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C3BD6-3CE8-7AEE-0771-640B1ECE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488" y="1667719"/>
            <a:ext cx="6424336" cy="41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514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Responsibilities</a:t>
            </a: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9" name="Segnaposto numero diapositiva 266">
            <a:extLst>
              <a:ext uri="{FF2B5EF4-FFF2-40B4-BE49-F238E27FC236}">
                <a16:creationId xmlns:a16="http://schemas.microsoft.com/office/drawing/2014/main" id="{96EB4FBB-730F-5B6E-6B6D-FEF400D3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19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32" name="Google Shape;60;p15">
            <a:extLst>
              <a:ext uri="{FF2B5EF4-FFF2-40B4-BE49-F238E27FC236}">
                <a16:creationId xmlns:a16="http://schemas.microsoft.com/office/drawing/2014/main" id="{E1CC155E-C0B7-7F39-1CF8-A35C21C386CC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378BF-D2F7-F123-9042-4F4786E0551F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7C675337-CA27-C511-674D-D34F9E12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88" y="2030231"/>
            <a:ext cx="8425424" cy="37610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91C10D-E8C7-55C6-5B48-0C5E38856740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5179A5"/>
                </a:solidFill>
                <a:latin typeface="Fira Sans Extra Condensed" panose="020B0503050000020004" pitchFamily="34" charset="0"/>
              </a:rPr>
              <a:t>Storage and </a:t>
            </a:r>
            <a:r>
              <a:rPr lang="it-IT" sz="5400" b="1" dirty="0" err="1">
                <a:solidFill>
                  <a:srgbClr val="5179A5"/>
                </a:solidFill>
                <a:latin typeface="Fira Sans Extra Condensed" panose="020B0503050000020004" pitchFamily="34" charset="0"/>
              </a:rPr>
              <a:t>forward</a:t>
            </a:r>
            <a:endParaRPr lang="it-IT" sz="5400" b="1" dirty="0">
              <a:solidFill>
                <a:srgbClr val="5179A5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E3B7B36-1CBD-54F0-752A-940DA1561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04" y="864409"/>
            <a:ext cx="1832691" cy="10156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4AB6D2-2CE3-727C-40B1-707183776FF8}"/>
              </a:ext>
            </a:extLst>
          </p:cNvPr>
          <p:cNvSpPr txBox="1"/>
          <p:nvPr/>
        </p:nvSpPr>
        <p:spPr>
          <a:xfrm>
            <a:off x="563486" y="2660431"/>
            <a:ext cx="2773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Row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insertion</a:t>
            </a:r>
            <a:r>
              <a:rPr lang="it-IT" dirty="0">
                <a:latin typeface="Fira Sans Extra Condensed" panose="020B0503050000020004" pitchFamily="34" charset="0"/>
              </a:rPr>
              <a:t> in the dataset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Row</a:t>
            </a:r>
            <a:r>
              <a:rPr lang="it-IT" dirty="0">
                <a:latin typeface="Fira Sans Extra Condensed" panose="020B0503050000020004" pitchFamily="34" charset="0"/>
              </a:rPr>
              <a:t> delivery to Kafka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Sync</a:t>
            </a:r>
            <a:r>
              <a:rPr lang="it-IT" dirty="0">
                <a:latin typeface="Fira Sans Extra Condensed" panose="020B0503050000020004" pitchFamily="34" charset="0"/>
              </a:rPr>
              <a:t> with Google Drive</a:t>
            </a:r>
          </a:p>
          <a:p>
            <a:pPr marL="285750" indent="-285750" algn="just">
              <a:buClr>
                <a:srgbClr val="5179A5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pic>
        <p:nvPicPr>
          <p:cNvPr id="10" name="Immagine 9" descr="Immagine che contiene Policromia, Elementi grafici, schermata, design&#10;&#10;Descrizione generata automaticamente">
            <a:extLst>
              <a:ext uri="{FF2B5EF4-FFF2-40B4-BE49-F238E27FC236}">
                <a16:creationId xmlns:a16="http://schemas.microsoft.com/office/drawing/2014/main" id="{A8C49E01-9BA7-1EC2-DE1D-49EC5E00F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8" y="5706462"/>
            <a:ext cx="786292" cy="7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50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2;p15">
            <a:extLst>
              <a:ext uri="{FF2B5EF4-FFF2-40B4-BE49-F238E27FC236}">
                <a16:creationId xmlns:a16="http://schemas.microsoft.com/office/drawing/2014/main" id="{A24ADE39-84C2-D65B-140D-3F01A3BB9FC0}"/>
              </a:ext>
            </a:extLst>
          </p:cNvPr>
          <p:cNvSpPr/>
          <p:nvPr/>
        </p:nvSpPr>
        <p:spPr>
          <a:xfrm>
            <a:off x="-13252" y="5889048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it-IT" sz="2400" kern="0" err="1">
                <a:solidFill>
                  <a:srgbClr val="F7F7F7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Summary</a:t>
            </a: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91B29B0E-2BA8-AF6A-756C-280B357075D6}"/>
              </a:ext>
            </a:extLst>
          </p:cNvPr>
          <p:cNvSpPr/>
          <p:nvPr/>
        </p:nvSpPr>
        <p:spPr>
          <a:xfrm>
            <a:off x="3610893" y="656594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Analysis</a:t>
            </a:r>
          </a:p>
        </p:txBody>
      </p:sp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60505" y="6498753"/>
            <a:ext cx="133149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Future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it-IT" sz="14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0" i="0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2" name="Google Shape;60;p15">
            <a:extLst>
              <a:ext uri="{FF2B5EF4-FFF2-40B4-BE49-F238E27FC236}">
                <a16:creationId xmlns:a16="http://schemas.microsoft.com/office/drawing/2014/main" id="{905E0E0F-6A28-A11B-CE41-3B13636D2213}"/>
              </a:ext>
            </a:extLst>
          </p:cNvPr>
          <p:cNvSpPr/>
          <p:nvPr/>
        </p:nvSpPr>
        <p:spPr>
          <a:xfrm>
            <a:off x="1791989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0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Simulation</a:t>
            </a:r>
            <a:endParaRPr sz="20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48465" y="6498753"/>
            <a:ext cx="1386676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Design</a:t>
            </a: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4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sz="14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2BAE434-FD88-12A1-B1BD-5C9F8319C7C6}"/>
              </a:ext>
            </a:extLst>
          </p:cNvPr>
          <p:cNvGrpSpPr/>
          <p:nvPr/>
        </p:nvGrpSpPr>
        <p:grpSpPr>
          <a:xfrm>
            <a:off x="308646" y="716631"/>
            <a:ext cx="6206865" cy="5234633"/>
            <a:chOff x="308646" y="716630"/>
            <a:chExt cx="7112701" cy="5414984"/>
          </a:xfrm>
        </p:grpSpPr>
        <p:sp>
          <p:nvSpPr>
            <p:cNvPr id="194" name="Google Shape;169;p17">
              <a:extLst>
                <a:ext uri="{FF2B5EF4-FFF2-40B4-BE49-F238E27FC236}">
                  <a16:creationId xmlns:a16="http://schemas.microsoft.com/office/drawing/2014/main" id="{83DB47D1-78A4-F3F6-07A6-F09BD48580F7}"/>
                </a:ext>
              </a:extLst>
            </p:cNvPr>
            <p:cNvSpPr txBox="1"/>
            <p:nvPr/>
          </p:nvSpPr>
          <p:spPr>
            <a:xfrm>
              <a:off x="3023294" y="3657615"/>
              <a:ext cx="4328710" cy="554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s"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Generation of new dataset with Node-RED</a:t>
              </a:r>
              <a:endParaRPr sz="1600">
                <a:solidFill>
                  <a:srgbClr val="000000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169;p17">
              <a:extLst>
                <a:ext uri="{FF2B5EF4-FFF2-40B4-BE49-F238E27FC236}">
                  <a16:creationId xmlns:a16="http://schemas.microsoft.com/office/drawing/2014/main" id="{56894D42-938D-62C0-BBD5-57CAA68FDA0F}"/>
                </a:ext>
              </a:extLst>
            </p:cNvPr>
            <p:cNvSpPr txBox="1"/>
            <p:nvPr/>
          </p:nvSpPr>
          <p:spPr>
            <a:xfrm>
              <a:off x="3265248" y="4592087"/>
              <a:ext cx="4086756" cy="554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s"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Analysis of generated dataset using Weka</a:t>
              </a:r>
              <a:endParaRPr sz="1600">
                <a:solidFill>
                  <a:srgbClr val="000000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169;p17">
              <a:extLst>
                <a:ext uri="{FF2B5EF4-FFF2-40B4-BE49-F238E27FC236}">
                  <a16:creationId xmlns:a16="http://schemas.microsoft.com/office/drawing/2014/main" id="{21862813-6EE1-22DD-BBD0-30294701FBBC}"/>
                </a:ext>
              </a:extLst>
            </p:cNvPr>
            <p:cNvSpPr txBox="1"/>
            <p:nvPr/>
          </p:nvSpPr>
          <p:spPr>
            <a:xfrm>
              <a:off x="3491812" y="5577423"/>
              <a:ext cx="3929535" cy="554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s"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Possible new features to be implemented</a:t>
              </a:r>
              <a:endParaRPr sz="1600">
                <a:solidFill>
                  <a:srgbClr val="000000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25E4BE49-971B-05D7-D0B2-1094841525EF}"/>
                </a:ext>
              </a:extLst>
            </p:cNvPr>
            <p:cNvGrpSpPr/>
            <p:nvPr/>
          </p:nvGrpSpPr>
          <p:grpSpPr>
            <a:xfrm>
              <a:off x="308646" y="716630"/>
              <a:ext cx="6631964" cy="5341565"/>
              <a:chOff x="308646" y="716630"/>
              <a:chExt cx="6631964" cy="5341565"/>
            </a:xfrm>
          </p:grpSpPr>
          <p:sp>
            <p:nvSpPr>
              <p:cNvPr id="83" name="Google Shape;120;p17">
                <a:extLst>
                  <a:ext uri="{FF2B5EF4-FFF2-40B4-BE49-F238E27FC236}">
                    <a16:creationId xmlns:a16="http://schemas.microsoft.com/office/drawing/2014/main" id="{A65BFFA9-0A81-5298-7D37-6EA8A32F2D6E}"/>
                  </a:ext>
                </a:extLst>
              </p:cNvPr>
              <p:cNvSpPr/>
              <p:nvPr/>
            </p:nvSpPr>
            <p:spPr>
              <a:xfrm>
                <a:off x="1596458" y="1063269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B2D9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91" name="Google Shape;128;p17">
                <a:extLst>
                  <a:ext uri="{FF2B5EF4-FFF2-40B4-BE49-F238E27FC236}">
                    <a16:creationId xmlns:a16="http://schemas.microsoft.com/office/drawing/2014/main" id="{C4D126A8-92C7-C98C-65D1-C3A7ECABCAAB}"/>
                  </a:ext>
                </a:extLst>
              </p:cNvPr>
              <p:cNvSpPr/>
              <p:nvPr/>
            </p:nvSpPr>
            <p:spPr>
              <a:xfrm>
                <a:off x="308646" y="830783"/>
                <a:ext cx="693107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B2D9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31" name="Google Shape;168;p17">
                <a:extLst>
                  <a:ext uri="{FF2B5EF4-FFF2-40B4-BE49-F238E27FC236}">
                    <a16:creationId xmlns:a16="http://schemas.microsoft.com/office/drawing/2014/main" id="{FE830B37-901D-75C7-96C6-E07AB1BD9F9A}"/>
                  </a:ext>
                </a:extLst>
              </p:cNvPr>
              <p:cNvSpPr txBox="1"/>
              <p:nvPr/>
            </p:nvSpPr>
            <p:spPr>
              <a:xfrm>
                <a:off x="2252293" y="716630"/>
                <a:ext cx="2227895" cy="44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2267">
                    <a:solidFill>
                      <a:srgbClr val="B2D9AB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Idea</a:t>
                </a:r>
                <a:endParaRPr sz="2267">
                  <a:solidFill>
                    <a:srgbClr val="B2D9AB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2" name="Google Shape;169;p17">
                <a:extLst>
                  <a:ext uri="{FF2B5EF4-FFF2-40B4-BE49-F238E27FC236}">
                    <a16:creationId xmlns:a16="http://schemas.microsoft.com/office/drawing/2014/main" id="{7FB036CD-A0FD-B6E5-EBE1-F8A093B48289}"/>
                  </a:ext>
                </a:extLst>
              </p:cNvPr>
              <p:cNvSpPr txBox="1"/>
              <p:nvPr/>
            </p:nvSpPr>
            <p:spPr>
              <a:xfrm>
                <a:off x="2252323" y="955171"/>
                <a:ext cx="4467050" cy="554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1600">
                    <a:solidFill>
                      <a:srgbClr val="000000"/>
                    </a:solidFill>
                    <a:latin typeface="Fira Sans Extra Condensed" panose="020B0503050000020004" pitchFamily="34" charset="0"/>
                    <a:ea typeface="Roboto"/>
                    <a:cs typeface="Roboto"/>
                    <a:sym typeface="Roboto"/>
                  </a:rPr>
                  <a:t>What is the project about</a:t>
                </a:r>
                <a:endParaRPr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37" name="Google Shape;137;p17">
                <a:extLst>
                  <a:ext uri="{FF2B5EF4-FFF2-40B4-BE49-F238E27FC236}">
                    <a16:creationId xmlns:a16="http://schemas.microsoft.com/office/drawing/2014/main" id="{B5AA8B37-C815-3F2E-0E1F-FDFAF59C7110}"/>
                  </a:ext>
                </a:extLst>
              </p:cNvPr>
              <p:cNvGrpSpPr/>
              <p:nvPr/>
            </p:nvGrpSpPr>
            <p:grpSpPr>
              <a:xfrm>
                <a:off x="410374" y="914865"/>
                <a:ext cx="488333" cy="489413"/>
                <a:chOff x="1380329" y="2280215"/>
                <a:chExt cx="378396" cy="379233"/>
              </a:xfrm>
            </p:grpSpPr>
            <p:sp>
              <p:nvSpPr>
                <p:cNvPr id="138" name="Google Shape;138;p17">
                  <a:extLst>
                    <a:ext uri="{FF2B5EF4-FFF2-40B4-BE49-F238E27FC236}">
                      <a16:creationId xmlns:a16="http://schemas.microsoft.com/office/drawing/2014/main" id="{66EC884E-1952-6FA4-ABAC-F770A0FACE5E}"/>
                    </a:ext>
                  </a:extLst>
                </p:cNvPr>
                <p:cNvSpPr/>
                <p:nvPr/>
              </p:nvSpPr>
              <p:spPr>
                <a:xfrm>
                  <a:off x="1454836" y="2358815"/>
                  <a:ext cx="232637" cy="225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1" h="2422" extrusionOk="0">
                      <a:moveTo>
                        <a:pt x="1251" y="0"/>
                      </a:moveTo>
                      <a:cubicBezTo>
                        <a:pt x="555" y="0"/>
                        <a:pt x="0" y="546"/>
                        <a:pt x="0" y="1206"/>
                      </a:cubicBezTo>
                      <a:cubicBezTo>
                        <a:pt x="0" y="1761"/>
                        <a:pt x="370" y="2237"/>
                        <a:pt x="846" y="2421"/>
                      </a:cubicBezTo>
                      <a:cubicBezTo>
                        <a:pt x="881" y="2421"/>
                        <a:pt x="916" y="2386"/>
                        <a:pt x="960" y="2351"/>
                      </a:cubicBezTo>
                      <a:cubicBezTo>
                        <a:pt x="960" y="2307"/>
                        <a:pt x="916" y="2272"/>
                        <a:pt x="881" y="2272"/>
                      </a:cubicBezTo>
                      <a:cubicBezTo>
                        <a:pt x="441" y="2131"/>
                        <a:pt x="150" y="1726"/>
                        <a:pt x="150" y="1206"/>
                      </a:cubicBezTo>
                      <a:cubicBezTo>
                        <a:pt x="150" y="916"/>
                        <a:pt x="256" y="661"/>
                        <a:pt x="476" y="441"/>
                      </a:cubicBezTo>
                      <a:cubicBezTo>
                        <a:pt x="661" y="256"/>
                        <a:pt x="960" y="150"/>
                        <a:pt x="1251" y="150"/>
                      </a:cubicBezTo>
                      <a:cubicBezTo>
                        <a:pt x="1541" y="150"/>
                        <a:pt x="1840" y="256"/>
                        <a:pt x="2016" y="441"/>
                      </a:cubicBezTo>
                      <a:cubicBezTo>
                        <a:pt x="2201" y="661"/>
                        <a:pt x="2351" y="916"/>
                        <a:pt x="2351" y="1206"/>
                      </a:cubicBezTo>
                      <a:cubicBezTo>
                        <a:pt x="2351" y="1726"/>
                        <a:pt x="2016" y="2131"/>
                        <a:pt x="1620" y="2272"/>
                      </a:cubicBezTo>
                      <a:cubicBezTo>
                        <a:pt x="1576" y="2272"/>
                        <a:pt x="1541" y="2307"/>
                        <a:pt x="1541" y="2351"/>
                      </a:cubicBezTo>
                      <a:cubicBezTo>
                        <a:pt x="1576" y="2386"/>
                        <a:pt x="1620" y="2421"/>
                        <a:pt x="1656" y="2421"/>
                      </a:cubicBezTo>
                      <a:cubicBezTo>
                        <a:pt x="2131" y="2237"/>
                        <a:pt x="2501" y="1761"/>
                        <a:pt x="2501" y="1206"/>
                      </a:cubicBezTo>
                      <a:cubicBezTo>
                        <a:pt x="2501" y="546"/>
                        <a:pt x="1946" y="0"/>
                        <a:pt x="12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39" name="Google Shape;139;p17">
                  <a:extLst>
                    <a:ext uri="{FF2B5EF4-FFF2-40B4-BE49-F238E27FC236}">
                      <a16:creationId xmlns:a16="http://schemas.microsoft.com/office/drawing/2014/main" id="{ED0645A0-04B7-4FCE-164D-CA8D3F6D3E7B}"/>
                    </a:ext>
                  </a:extLst>
                </p:cNvPr>
                <p:cNvSpPr/>
                <p:nvPr/>
              </p:nvSpPr>
              <p:spPr>
                <a:xfrm>
                  <a:off x="1564597" y="2488203"/>
                  <a:ext cx="13115" cy="167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" h="1797" extrusionOk="0">
                      <a:moveTo>
                        <a:pt x="71" y="0"/>
                      </a:moveTo>
                      <a:cubicBezTo>
                        <a:pt x="35" y="0"/>
                        <a:pt x="0" y="36"/>
                        <a:pt x="0" y="80"/>
                      </a:cubicBezTo>
                      <a:lnTo>
                        <a:pt x="0" y="1726"/>
                      </a:lnTo>
                      <a:cubicBezTo>
                        <a:pt x="0" y="1761"/>
                        <a:pt x="35" y="1796"/>
                        <a:pt x="71" y="1796"/>
                      </a:cubicBezTo>
                      <a:cubicBezTo>
                        <a:pt x="106" y="1796"/>
                        <a:pt x="141" y="1761"/>
                        <a:pt x="141" y="1726"/>
                      </a:cubicBezTo>
                      <a:lnTo>
                        <a:pt x="141" y="80"/>
                      </a:lnTo>
                      <a:cubicBezTo>
                        <a:pt x="141" y="36"/>
                        <a:pt x="106" y="0"/>
                        <a:pt x="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0" name="Google Shape;140;p17">
                  <a:extLst>
                    <a:ext uri="{FF2B5EF4-FFF2-40B4-BE49-F238E27FC236}">
                      <a16:creationId xmlns:a16="http://schemas.microsoft.com/office/drawing/2014/main" id="{75600334-5863-CF79-61AA-F11CCC02D3E3}"/>
                    </a:ext>
                  </a:extLst>
                </p:cNvPr>
                <p:cNvSpPr/>
                <p:nvPr/>
              </p:nvSpPr>
              <p:spPr>
                <a:xfrm>
                  <a:off x="1530181" y="2570059"/>
                  <a:ext cx="81948" cy="8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961" extrusionOk="0">
                      <a:moveTo>
                        <a:pt x="71" y="1"/>
                      </a:moveTo>
                      <a:cubicBezTo>
                        <a:pt x="36" y="1"/>
                        <a:pt x="0" y="36"/>
                        <a:pt x="0" y="80"/>
                      </a:cubicBezTo>
                      <a:lnTo>
                        <a:pt x="0" y="115"/>
                      </a:lnTo>
                      <a:lnTo>
                        <a:pt x="0" y="476"/>
                      </a:lnTo>
                      <a:cubicBezTo>
                        <a:pt x="0" y="591"/>
                        <a:pt x="36" y="661"/>
                        <a:pt x="71" y="696"/>
                      </a:cubicBezTo>
                      <a:lnTo>
                        <a:pt x="326" y="916"/>
                      </a:lnTo>
                      <a:cubicBezTo>
                        <a:pt x="370" y="916"/>
                        <a:pt x="405" y="960"/>
                        <a:pt x="441" y="960"/>
                      </a:cubicBezTo>
                      <a:cubicBezTo>
                        <a:pt x="476" y="960"/>
                        <a:pt x="511" y="916"/>
                        <a:pt x="546" y="916"/>
                      </a:cubicBezTo>
                      <a:lnTo>
                        <a:pt x="810" y="696"/>
                      </a:lnTo>
                      <a:cubicBezTo>
                        <a:pt x="846" y="661"/>
                        <a:pt x="881" y="591"/>
                        <a:pt x="881" y="520"/>
                      </a:cubicBezTo>
                      <a:lnTo>
                        <a:pt x="881" y="80"/>
                      </a:lnTo>
                      <a:cubicBezTo>
                        <a:pt x="881" y="36"/>
                        <a:pt x="846" y="1"/>
                        <a:pt x="810" y="1"/>
                      </a:cubicBezTo>
                      <a:cubicBezTo>
                        <a:pt x="766" y="1"/>
                        <a:pt x="731" y="36"/>
                        <a:pt x="731" y="80"/>
                      </a:cubicBezTo>
                      <a:lnTo>
                        <a:pt x="731" y="520"/>
                      </a:lnTo>
                      <a:cubicBezTo>
                        <a:pt x="731" y="555"/>
                        <a:pt x="731" y="591"/>
                        <a:pt x="696" y="591"/>
                      </a:cubicBezTo>
                      <a:lnTo>
                        <a:pt x="476" y="811"/>
                      </a:lnTo>
                      <a:lnTo>
                        <a:pt x="441" y="811"/>
                      </a:lnTo>
                      <a:lnTo>
                        <a:pt x="185" y="591"/>
                      </a:lnTo>
                      <a:cubicBezTo>
                        <a:pt x="150" y="555"/>
                        <a:pt x="150" y="520"/>
                        <a:pt x="150" y="476"/>
                      </a:cubicBezTo>
                      <a:lnTo>
                        <a:pt x="150" y="115"/>
                      </a:lnTo>
                      <a:lnTo>
                        <a:pt x="150" y="80"/>
                      </a:lnTo>
                      <a:cubicBezTo>
                        <a:pt x="150" y="36"/>
                        <a:pt x="106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1" name="Google Shape;141;p17">
                  <a:extLst>
                    <a:ext uri="{FF2B5EF4-FFF2-40B4-BE49-F238E27FC236}">
                      <a16:creationId xmlns:a16="http://schemas.microsoft.com/office/drawing/2014/main" id="{938BF166-DFCE-863A-B77D-3CEA16B88AD8}"/>
                    </a:ext>
                  </a:extLst>
                </p:cNvPr>
                <p:cNvSpPr/>
                <p:nvPr/>
              </p:nvSpPr>
              <p:spPr>
                <a:xfrm>
                  <a:off x="1560505" y="2280215"/>
                  <a:ext cx="13953" cy="5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590" extrusionOk="0">
                      <a:moveTo>
                        <a:pt x="79" y="0"/>
                      </a:moveTo>
                      <a:cubicBezTo>
                        <a:pt x="44" y="0"/>
                        <a:pt x="0" y="35"/>
                        <a:pt x="0" y="71"/>
                      </a:cubicBezTo>
                      <a:lnTo>
                        <a:pt x="0" y="511"/>
                      </a:lnTo>
                      <a:cubicBezTo>
                        <a:pt x="0" y="555"/>
                        <a:pt x="44" y="590"/>
                        <a:pt x="79" y="590"/>
                      </a:cubicBezTo>
                      <a:cubicBezTo>
                        <a:pt x="115" y="590"/>
                        <a:pt x="150" y="555"/>
                        <a:pt x="150" y="511"/>
                      </a:cubicBezTo>
                      <a:lnTo>
                        <a:pt x="150" y="71"/>
                      </a:lnTo>
                      <a:cubicBezTo>
                        <a:pt x="150" y="35"/>
                        <a:pt x="115" y="0"/>
                        <a:pt x="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2" name="Google Shape;142;p17">
                  <a:extLst>
                    <a:ext uri="{FF2B5EF4-FFF2-40B4-BE49-F238E27FC236}">
                      <a16:creationId xmlns:a16="http://schemas.microsoft.com/office/drawing/2014/main" id="{455D8DE3-4297-B8EC-88E2-3C09B5257A28}"/>
                    </a:ext>
                  </a:extLst>
                </p:cNvPr>
                <p:cNvSpPr/>
                <p:nvPr/>
              </p:nvSpPr>
              <p:spPr>
                <a:xfrm>
                  <a:off x="1431117" y="2335840"/>
                  <a:ext cx="44276" cy="4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59" extrusionOk="0">
                      <a:moveTo>
                        <a:pt x="92" y="1"/>
                      </a:moveTo>
                      <a:cubicBezTo>
                        <a:pt x="73" y="1"/>
                        <a:pt x="53" y="10"/>
                        <a:pt x="35" y="27"/>
                      </a:cubicBezTo>
                      <a:cubicBezTo>
                        <a:pt x="0" y="62"/>
                        <a:pt x="0" y="98"/>
                        <a:pt x="35" y="133"/>
                      </a:cubicBezTo>
                      <a:lnTo>
                        <a:pt x="335" y="432"/>
                      </a:lnTo>
                      <a:cubicBezTo>
                        <a:pt x="352" y="450"/>
                        <a:pt x="370" y="459"/>
                        <a:pt x="387" y="459"/>
                      </a:cubicBezTo>
                      <a:cubicBezTo>
                        <a:pt x="405" y="459"/>
                        <a:pt x="423" y="450"/>
                        <a:pt x="440" y="432"/>
                      </a:cubicBezTo>
                      <a:cubicBezTo>
                        <a:pt x="475" y="397"/>
                        <a:pt x="475" y="353"/>
                        <a:pt x="440" y="318"/>
                      </a:cubicBezTo>
                      <a:lnTo>
                        <a:pt x="150" y="27"/>
                      </a:lnTo>
                      <a:cubicBezTo>
                        <a:pt x="132" y="10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3" name="Google Shape;143;p17">
                  <a:extLst>
                    <a:ext uri="{FF2B5EF4-FFF2-40B4-BE49-F238E27FC236}">
                      <a16:creationId xmlns:a16="http://schemas.microsoft.com/office/drawing/2014/main" id="{82C3BB39-063D-F506-C60C-A9516FDA1D15}"/>
                    </a:ext>
                  </a:extLst>
                </p:cNvPr>
                <p:cNvSpPr/>
                <p:nvPr/>
              </p:nvSpPr>
              <p:spPr>
                <a:xfrm>
                  <a:off x="1380329" y="2464483"/>
                  <a:ext cx="54136" cy="13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150" extrusionOk="0">
                      <a:moveTo>
                        <a:pt x="71" y="0"/>
                      </a:moveTo>
                      <a:cubicBezTo>
                        <a:pt x="35" y="0"/>
                        <a:pt x="0" y="35"/>
                        <a:pt x="0" y="70"/>
                      </a:cubicBezTo>
                      <a:cubicBezTo>
                        <a:pt x="0" y="114"/>
                        <a:pt x="35" y="150"/>
                        <a:pt x="71" y="150"/>
                      </a:cubicBezTo>
                      <a:lnTo>
                        <a:pt x="511" y="150"/>
                      </a:lnTo>
                      <a:cubicBezTo>
                        <a:pt x="546" y="150"/>
                        <a:pt x="581" y="114"/>
                        <a:pt x="581" y="70"/>
                      </a:cubicBezTo>
                      <a:cubicBezTo>
                        <a:pt x="581" y="35"/>
                        <a:pt x="546" y="0"/>
                        <a:pt x="51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4" name="Google Shape;144;p17">
                  <a:extLst>
                    <a:ext uri="{FF2B5EF4-FFF2-40B4-BE49-F238E27FC236}">
                      <a16:creationId xmlns:a16="http://schemas.microsoft.com/office/drawing/2014/main" id="{BF31E2C0-659D-977C-5412-E332EA1BC78B}"/>
                    </a:ext>
                  </a:extLst>
                </p:cNvPr>
                <p:cNvSpPr/>
                <p:nvPr/>
              </p:nvSpPr>
              <p:spPr>
                <a:xfrm>
                  <a:off x="1703752" y="2461135"/>
                  <a:ext cx="54973" cy="1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151" extrusionOk="0">
                      <a:moveTo>
                        <a:pt x="80" y="1"/>
                      </a:moveTo>
                      <a:cubicBezTo>
                        <a:pt x="45" y="1"/>
                        <a:pt x="1" y="36"/>
                        <a:pt x="1" y="71"/>
                      </a:cubicBezTo>
                      <a:cubicBezTo>
                        <a:pt x="1" y="106"/>
                        <a:pt x="45" y="150"/>
                        <a:pt x="80" y="150"/>
                      </a:cubicBezTo>
                      <a:lnTo>
                        <a:pt x="520" y="150"/>
                      </a:lnTo>
                      <a:cubicBezTo>
                        <a:pt x="555" y="150"/>
                        <a:pt x="591" y="106"/>
                        <a:pt x="591" y="71"/>
                      </a:cubicBezTo>
                      <a:cubicBezTo>
                        <a:pt x="591" y="36"/>
                        <a:pt x="555" y="1"/>
                        <a:pt x="5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145" name="Google Shape;145;p17">
                  <a:extLst>
                    <a:ext uri="{FF2B5EF4-FFF2-40B4-BE49-F238E27FC236}">
                      <a16:creationId xmlns:a16="http://schemas.microsoft.com/office/drawing/2014/main" id="{ED3A817C-BF28-5DC7-B7E9-F534FD7E4E7B}"/>
                    </a:ext>
                  </a:extLst>
                </p:cNvPr>
                <p:cNvSpPr/>
                <p:nvPr/>
              </p:nvSpPr>
              <p:spPr>
                <a:xfrm>
                  <a:off x="1659569" y="2332584"/>
                  <a:ext cx="44276" cy="4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459" extrusionOk="0">
                      <a:moveTo>
                        <a:pt x="405" y="1"/>
                      </a:moveTo>
                      <a:cubicBezTo>
                        <a:pt x="388" y="1"/>
                        <a:pt x="370" y="9"/>
                        <a:pt x="370" y="27"/>
                      </a:cubicBezTo>
                      <a:lnTo>
                        <a:pt x="36" y="353"/>
                      </a:lnTo>
                      <a:cubicBezTo>
                        <a:pt x="0" y="353"/>
                        <a:pt x="0" y="432"/>
                        <a:pt x="36" y="432"/>
                      </a:cubicBezTo>
                      <a:cubicBezTo>
                        <a:pt x="58" y="450"/>
                        <a:pt x="77" y="458"/>
                        <a:pt x="96" y="458"/>
                      </a:cubicBezTo>
                      <a:cubicBezTo>
                        <a:pt x="115" y="458"/>
                        <a:pt x="132" y="450"/>
                        <a:pt x="150" y="432"/>
                      </a:cubicBezTo>
                      <a:lnTo>
                        <a:pt x="441" y="133"/>
                      </a:lnTo>
                      <a:cubicBezTo>
                        <a:pt x="476" y="97"/>
                        <a:pt x="476" y="62"/>
                        <a:pt x="441" y="27"/>
                      </a:cubicBezTo>
                      <a:cubicBezTo>
                        <a:pt x="441" y="9"/>
                        <a:pt x="423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latin typeface="Fira Sans Extra Condensed" panose="020B0503050000020004" pitchFamily="34" charset="0"/>
                  </a:endParaRPr>
                </a:p>
              </p:txBody>
            </p:sp>
          </p:grpSp>
          <p:sp>
            <p:nvSpPr>
              <p:cNvPr id="162" name="Google Shape;120;p17">
                <a:extLst>
                  <a:ext uri="{FF2B5EF4-FFF2-40B4-BE49-F238E27FC236}">
                    <a16:creationId xmlns:a16="http://schemas.microsoft.com/office/drawing/2014/main" id="{73B547C1-D27F-F71F-519D-66B265C88C14}"/>
                  </a:ext>
                </a:extLst>
              </p:cNvPr>
              <p:cNvSpPr/>
              <p:nvPr/>
            </p:nvSpPr>
            <p:spPr>
              <a:xfrm>
                <a:off x="1848246" y="1954411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87BC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64" name="Google Shape;128;p17">
                <a:extLst>
                  <a:ext uri="{FF2B5EF4-FFF2-40B4-BE49-F238E27FC236}">
                    <a16:creationId xmlns:a16="http://schemas.microsoft.com/office/drawing/2014/main" id="{1ED71A5E-A33E-1E8F-24BE-8E9ED0BF5AD7}"/>
                  </a:ext>
                </a:extLst>
              </p:cNvPr>
              <p:cNvSpPr/>
              <p:nvPr/>
            </p:nvSpPr>
            <p:spPr>
              <a:xfrm>
                <a:off x="560434" y="1721925"/>
                <a:ext cx="693107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87BC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65" name="Google Shape;168;p17">
                <a:extLst>
                  <a:ext uri="{FF2B5EF4-FFF2-40B4-BE49-F238E27FC236}">
                    <a16:creationId xmlns:a16="http://schemas.microsoft.com/office/drawing/2014/main" id="{A4413FEA-C0D4-798F-A328-9AD63835C919}"/>
                  </a:ext>
                </a:extLst>
              </p:cNvPr>
              <p:cNvSpPr txBox="1"/>
              <p:nvPr/>
            </p:nvSpPr>
            <p:spPr>
              <a:xfrm>
                <a:off x="2504080" y="1607772"/>
                <a:ext cx="3548593" cy="44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it-IT" sz="2267">
                    <a:solidFill>
                      <a:srgbClr val="87BC9E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Hardware and Software</a:t>
                </a:r>
                <a:endParaRPr sz="2267">
                  <a:solidFill>
                    <a:srgbClr val="87BC9E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6" name="Google Shape;169;p17">
                <a:extLst>
                  <a:ext uri="{FF2B5EF4-FFF2-40B4-BE49-F238E27FC236}">
                    <a16:creationId xmlns:a16="http://schemas.microsoft.com/office/drawing/2014/main" id="{07296828-6717-0C15-71FD-50F813B5ECA1}"/>
                  </a:ext>
                </a:extLst>
              </p:cNvPr>
              <p:cNvSpPr txBox="1"/>
              <p:nvPr/>
            </p:nvSpPr>
            <p:spPr>
              <a:xfrm>
                <a:off x="2504110" y="1842181"/>
                <a:ext cx="4420564" cy="554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1600">
                    <a:solidFill>
                      <a:srgbClr val="000000"/>
                    </a:solidFill>
                    <a:latin typeface="Fira Sans Extra Condensed" panose="020B0503050000020004" pitchFamily="34" charset="0"/>
                    <a:ea typeface="Roboto"/>
                    <a:cs typeface="Roboto"/>
                    <a:sym typeface="Roboto"/>
                  </a:rPr>
                  <a:t>Physical architecture and used technologies</a:t>
                </a:r>
                <a:endParaRPr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7" name="Google Shape;120;p17">
                <a:extLst>
                  <a:ext uri="{FF2B5EF4-FFF2-40B4-BE49-F238E27FC236}">
                    <a16:creationId xmlns:a16="http://schemas.microsoft.com/office/drawing/2014/main" id="{92A37B95-959D-A644-1386-874B50CCD0C8}"/>
                  </a:ext>
                </a:extLst>
              </p:cNvPr>
              <p:cNvSpPr/>
              <p:nvPr/>
            </p:nvSpPr>
            <p:spPr>
              <a:xfrm>
                <a:off x="2105738" y="2857845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6DABB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80" name="Google Shape;168;p17">
                <a:extLst>
                  <a:ext uri="{FF2B5EF4-FFF2-40B4-BE49-F238E27FC236}">
                    <a16:creationId xmlns:a16="http://schemas.microsoft.com/office/drawing/2014/main" id="{C1612054-8424-2C2A-A9AD-844648846EA7}"/>
                  </a:ext>
                </a:extLst>
              </p:cNvPr>
              <p:cNvSpPr txBox="1"/>
              <p:nvPr/>
            </p:nvSpPr>
            <p:spPr>
              <a:xfrm>
                <a:off x="2761573" y="2576121"/>
                <a:ext cx="3291100" cy="44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2267">
                    <a:solidFill>
                      <a:srgbClr val="6DABB7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First data evaluation</a:t>
                </a:r>
                <a:endParaRPr sz="2267">
                  <a:solidFill>
                    <a:srgbClr val="6DABB7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1" name="Google Shape;169;p17">
                <a:extLst>
                  <a:ext uri="{FF2B5EF4-FFF2-40B4-BE49-F238E27FC236}">
                    <a16:creationId xmlns:a16="http://schemas.microsoft.com/office/drawing/2014/main" id="{C43717F3-F605-8B49-3DCF-C83AAB883D9C}"/>
                  </a:ext>
                </a:extLst>
              </p:cNvPr>
              <p:cNvSpPr txBox="1"/>
              <p:nvPr/>
            </p:nvSpPr>
            <p:spPr>
              <a:xfrm>
                <a:off x="2761601" y="2781286"/>
                <a:ext cx="4163072" cy="554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1600">
                    <a:solidFill>
                      <a:srgbClr val="000000"/>
                    </a:solidFill>
                    <a:latin typeface="Fira Sans Extra Condensed" panose="020B0503050000020004" pitchFamily="34" charset="0"/>
                    <a:ea typeface="Roboto"/>
                    <a:cs typeface="Roboto"/>
                    <a:sym typeface="Roboto"/>
                  </a:rPr>
                  <a:t>Analysis of supplied dataset using Weka</a:t>
                </a:r>
                <a:endParaRPr sz="160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20;p17">
                <a:extLst>
                  <a:ext uri="{FF2B5EF4-FFF2-40B4-BE49-F238E27FC236}">
                    <a16:creationId xmlns:a16="http://schemas.microsoft.com/office/drawing/2014/main" id="{3AE8715A-77F1-64DF-A235-2463C226254F}"/>
                  </a:ext>
                </a:extLst>
              </p:cNvPr>
              <p:cNvSpPr/>
              <p:nvPr/>
            </p:nvSpPr>
            <p:spPr>
              <a:xfrm>
                <a:off x="2367429" y="3779216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5179A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92" name="Google Shape;128;p17">
                <a:extLst>
                  <a:ext uri="{FF2B5EF4-FFF2-40B4-BE49-F238E27FC236}">
                    <a16:creationId xmlns:a16="http://schemas.microsoft.com/office/drawing/2014/main" id="{E1746431-68A8-A9B0-FCEE-3E5D4A21A581}"/>
                  </a:ext>
                </a:extLst>
              </p:cNvPr>
              <p:cNvSpPr/>
              <p:nvPr/>
            </p:nvSpPr>
            <p:spPr>
              <a:xfrm>
                <a:off x="1079617" y="3546730"/>
                <a:ext cx="693107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5179A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193" name="Google Shape;168;p17">
                <a:extLst>
                  <a:ext uri="{FF2B5EF4-FFF2-40B4-BE49-F238E27FC236}">
                    <a16:creationId xmlns:a16="http://schemas.microsoft.com/office/drawing/2014/main" id="{BEEC535F-BD17-28E9-B45C-057CF7D2A1B0}"/>
                  </a:ext>
                </a:extLst>
              </p:cNvPr>
              <p:cNvSpPr txBox="1"/>
              <p:nvPr/>
            </p:nvSpPr>
            <p:spPr>
              <a:xfrm>
                <a:off x="3023263" y="3441851"/>
                <a:ext cx="2658442" cy="44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2267">
                    <a:solidFill>
                      <a:srgbClr val="5179A5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Data Collection</a:t>
                </a:r>
                <a:endParaRPr sz="2267">
                  <a:solidFill>
                    <a:srgbClr val="5179A5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4" name="Google Shape;120;p17">
                <a:extLst>
                  <a:ext uri="{FF2B5EF4-FFF2-40B4-BE49-F238E27FC236}">
                    <a16:creationId xmlns:a16="http://schemas.microsoft.com/office/drawing/2014/main" id="{857555F2-3961-C953-7876-D39C57C520E6}"/>
                  </a:ext>
                </a:extLst>
              </p:cNvPr>
              <p:cNvSpPr/>
              <p:nvPr/>
            </p:nvSpPr>
            <p:spPr>
              <a:xfrm>
                <a:off x="2609383" y="4725255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395B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205" name="Google Shape;128;p17">
                <a:extLst>
                  <a:ext uri="{FF2B5EF4-FFF2-40B4-BE49-F238E27FC236}">
                    <a16:creationId xmlns:a16="http://schemas.microsoft.com/office/drawing/2014/main" id="{DD3B47A0-2DEF-1A20-A4F6-705A4C42A9D5}"/>
                  </a:ext>
                </a:extLst>
              </p:cNvPr>
              <p:cNvSpPr/>
              <p:nvPr/>
            </p:nvSpPr>
            <p:spPr>
              <a:xfrm>
                <a:off x="1369974" y="4479396"/>
                <a:ext cx="693108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395B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206" name="Google Shape;168;p17">
                <a:extLst>
                  <a:ext uri="{FF2B5EF4-FFF2-40B4-BE49-F238E27FC236}">
                    <a16:creationId xmlns:a16="http://schemas.microsoft.com/office/drawing/2014/main" id="{92F3B587-8907-5E97-E559-2307E5BF9008}"/>
                  </a:ext>
                </a:extLst>
              </p:cNvPr>
              <p:cNvSpPr txBox="1"/>
              <p:nvPr/>
            </p:nvSpPr>
            <p:spPr>
              <a:xfrm>
                <a:off x="3265217" y="4378616"/>
                <a:ext cx="3675393" cy="445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2267">
                    <a:solidFill>
                      <a:srgbClr val="395B8E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Collected data evaluation</a:t>
                </a:r>
                <a:endParaRPr sz="2267">
                  <a:solidFill>
                    <a:srgbClr val="395B8E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7" name="Google Shape;120;p17">
                <a:extLst>
                  <a:ext uri="{FF2B5EF4-FFF2-40B4-BE49-F238E27FC236}">
                    <a16:creationId xmlns:a16="http://schemas.microsoft.com/office/drawing/2014/main" id="{09322A35-0C09-8AD6-FC70-5E06B3CFC6C9}"/>
                  </a:ext>
                </a:extLst>
              </p:cNvPr>
              <p:cNvSpPr/>
              <p:nvPr/>
            </p:nvSpPr>
            <p:spPr>
              <a:xfrm>
                <a:off x="2880908" y="5633102"/>
                <a:ext cx="189629" cy="176536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1832" extrusionOk="0">
                    <a:moveTo>
                      <a:pt x="951" y="0"/>
                    </a:moveTo>
                    <a:cubicBezTo>
                      <a:pt x="440" y="0"/>
                      <a:pt x="0" y="405"/>
                      <a:pt x="0" y="916"/>
                    </a:cubicBezTo>
                    <a:cubicBezTo>
                      <a:pt x="0" y="1426"/>
                      <a:pt x="440" y="1831"/>
                      <a:pt x="951" y="1831"/>
                    </a:cubicBezTo>
                    <a:cubicBezTo>
                      <a:pt x="1462" y="1831"/>
                      <a:pt x="1867" y="1426"/>
                      <a:pt x="1867" y="916"/>
                    </a:cubicBezTo>
                    <a:cubicBezTo>
                      <a:pt x="1867" y="405"/>
                      <a:pt x="1462" y="0"/>
                      <a:pt x="951" y="0"/>
                    </a:cubicBezTo>
                    <a:close/>
                  </a:path>
                </a:pathLst>
              </a:custGeom>
              <a:solidFill>
                <a:srgbClr val="1C3B6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218" name="Google Shape;128;p17">
                <a:extLst>
                  <a:ext uri="{FF2B5EF4-FFF2-40B4-BE49-F238E27FC236}">
                    <a16:creationId xmlns:a16="http://schemas.microsoft.com/office/drawing/2014/main" id="{4853B275-280A-FD82-73F7-DB3FF9651C40}"/>
                  </a:ext>
                </a:extLst>
              </p:cNvPr>
              <p:cNvSpPr/>
              <p:nvPr/>
            </p:nvSpPr>
            <p:spPr>
              <a:xfrm>
                <a:off x="1593096" y="5400616"/>
                <a:ext cx="693107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1C3B6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  <p:sp>
            <p:nvSpPr>
              <p:cNvPr id="219" name="Google Shape;168;p17">
                <a:extLst>
                  <a:ext uri="{FF2B5EF4-FFF2-40B4-BE49-F238E27FC236}">
                    <a16:creationId xmlns:a16="http://schemas.microsoft.com/office/drawing/2014/main" id="{13437BB1-5292-4740-C5C2-91B4D8B0938F}"/>
                  </a:ext>
                </a:extLst>
              </p:cNvPr>
              <p:cNvSpPr txBox="1"/>
              <p:nvPr/>
            </p:nvSpPr>
            <p:spPr>
              <a:xfrm>
                <a:off x="3463564" y="5284383"/>
                <a:ext cx="3461110" cy="425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s" sz="2267">
                    <a:solidFill>
                      <a:srgbClr val="1C3B6A"/>
                    </a:solidFill>
                    <a:latin typeface="Fira Sans Extra Condensed" panose="020B05030500000200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Spark</a:t>
                </a:r>
                <a:endParaRPr sz="2267">
                  <a:solidFill>
                    <a:srgbClr val="1C3B6A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36" name="Google Shape;204;p18">
                <a:extLst>
                  <a:ext uri="{FF2B5EF4-FFF2-40B4-BE49-F238E27FC236}">
                    <a16:creationId xmlns:a16="http://schemas.microsoft.com/office/drawing/2014/main" id="{5117D1BE-B7A9-4614-3A7F-9730CE4A2138}"/>
                  </a:ext>
                </a:extLst>
              </p:cNvPr>
              <p:cNvGrpSpPr/>
              <p:nvPr/>
            </p:nvGrpSpPr>
            <p:grpSpPr>
              <a:xfrm>
                <a:off x="964933" y="2769174"/>
                <a:ext cx="390868" cy="321757"/>
                <a:chOff x="1481374" y="2996641"/>
                <a:chExt cx="177106" cy="149089"/>
              </a:xfrm>
              <a:solidFill>
                <a:schemeClr val="bg1"/>
              </a:solidFill>
            </p:grpSpPr>
            <p:sp>
              <p:nvSpPr>
                <p:cNvPr id="238" name="Google Shape;206;p18">
                  <a:extLst>
                    <a:ext uri="{FF2B5EF4-FFF2-40B4-BE49-F238E27FC236}">
                      <a16:creationId xmlns:a16="http://schemas.microsoft.com/office/drawing/2014/main" id="{78DFC7B0-6812-2D3A-1CBF-A2038E9A1C36}"/>
                    </a:ext>
                  </a:extLst>
                </p:cNvPr>
                <p:cNvSpPr/>
                <p:nvPr/>
              </p:nvSpPr>
              <p:spPr>
                <a:xfrm>
                  <a:off x="1522024" y="3024657"/>
                  <a:ext cx="63943" cy="7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661" extrusionOk="0">
                      <a:moveTo>
                        <a:pt x="440" y="441"/>
                      </a:moveTo>
                      <a:cubicBezTo>
                        <a:pt x="476" y="441"/>
                        <a:pt x="511" y="476"/>
                        <a:pt x="511" y="511"/>
                      </a:cubicBezTo>
                      <a:cubicBezTo>
                        <a:pt x="511" y="555"/>
                        <a:pt x="476" y="590"/>
                        <a:pt x="440" y="590"/>
                      </a:cubicBezTo>
                      <a:cubicBezTo>
                        <a:pt x="396" y="590"/>
                        <a:pt x="361" y="555"/>
                        <a:pt x="361" y="511"/>
                      </a:cubicBezTo>
                      <a:cubicBezTo>
                        <a:pt x="361" y="476"/>
                        <a:pt x="396" y="441"/>
                        <a:pt x="440" y="441"/>
                      </a:cubicBezTo>
                      <a:close/>
                      <a:moveTo>
                        <a:pt x="440" y="1"/>
                      </a:moveTo>
                      <a:cubicBezTo>
                        <a:pt x="396" y="1"/>
                        <a:pt x="396" y="36"/>
                        <a:pt x="396" y="36"/>
                      </a:cubicBezTo>
                      <a:lnTo>
                        <a:pt x="396" y="406"/>
                      </a:lnTo>
                      <a:cubicBezTo>
                        <a:pt x="326" y="406"/>
                        <a:pt x="291" y="441"/>
                        <a:pt x="291" y="476"/>
                      </a:cubicBezTo>
                      <a:lnTo>
                        <a:pt x="36" y="476"/>
                      </a:lnTo>
                      <a:lnTo>
                        <a:pt x="0" y="511"/>
                      </a:lnTo>
                      <a:cubicBezTo>
                        <a:pt x="0" y="555"/>
                        <a:pt x="36" y="555"/>
                        <a:pt x="36" y="555"/>
                      </a:cubicBezTo>
                      <a:lnTo>
                        <a:pt x="291" y="555"/>
                      </a:lnTo>
                      <a:cubicBezTo>
                        <a:pt x="326" y="626"/>
                        <a:pt x="361" y="661"/>
                        <a:pt x="440" y="661"/>
                      </a:cubicBezTo>
                      <a:cubicBezTo>
                        <a:pt x="511" y="661"/>
                        <a:pt x="581" y="590"/>
                        <a:pt x="581" y="511"/>
                      </a:cubicBezTo>
                      <a:cubicBezTo>
                        <a:pt x="581" y="476"/>
                        <a:pt x="511" y="406"/>
                        <a:pt x="476" y="406"/>
                      </a:cubicBezTo>
                      <a:lnTo>
                        <a:pt x="476" y="36"/>
                      </a:lnTo>
                      <a:lnTo>
                        <a:pt x="44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39" name="Google Shape;207;p18">
                  <a:extLst>
                    <a:ext uri="{FF2B5EF4-FFF2-40B4-BE49-F238E27FC236}">
                      <a16:creationId xmlns:a16="http://schemas.microsoft.com/office/drawing/2014/main" id="{E9E25C94-83EB-62AB-891F-C7806EDE39AB}"/>
                    </a:ext>
                  </a:extLst>
                </p:cNvPr>
                <p:cNvSpPr/>
                <p:nvPr/>
              </p:nvSpPr>
              <p:spPr>
                <a:xfrm>
                  <a:off x="1565532" y="2996641"/>
                  <a:ext cx="8789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71" extrusionOk="0">
                      <a:moveTo>
                        <a:pt x="0" y="0"/>
                      </a:moveTo>
                      <a:lnTo>
                        <a:pt x="0" y="35"/>
                      </a:lnTo>
                      <a:cubicBezTo>
                        <a:pt x="0" y="71"/>
                        <a:pt x="0" y="71"/>
                        <a:pt x="44" y="71"/>
                      </a:cubicBezTo>
                      <a:cubicBezTo>
                        <a:pt x="44" y="71"/>
                        <a:pt x="80" y="71"/>
                        <a:pt x="80" y="35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0" name="Google Shape;208;p18">
                  <a:extLst>
                    <a:ext uri="{FF2B5EF4-FFF2-40B4-BE49-F238E27FC236}">
                      <a16:creationId xmlns:a16="http://schemas.microsoft.com/office/drawing/2014/main" id="{3F034CF8-972D-913B-56DE-8A890B8CB1F3}"/>
                    </a:ext>
                  </a:extLst>
                </p:cNvPr>
                <p:cNvSpPr/>
                <p:nvPr/>
              </p:nvSpPr>
              <p:spPr>
                <a:xfrm>
                  <a:off x="1646834" y="3076844"/>
                  <a:ext cx="11646" cy="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81" extrusionOk="0">
                      <a:moveTo>
                        <a:pt x="35" y="1"/>
                      </a:moveTo>
                      <a:cubicBezTo>
                        <a:pt x="0" y="1"/>
                        <a:pt x="0" y="36"/>
                        <a:pt x="0" y="36"/>
                      </a:cubicBezTo>
                      <a:cubicBezTo>
                        <a:pt x="0" y="80"/>
                        <a:pt x="0" y="80"/>
                        <a:pt x="35" y="80"/>
                      </a:cubicBezTo>
                      <a:lnTo>
                        <a:pt x="70" y="80"/>
                      </a:lnTo>
                      <a:cubicBezTo>
                        <a:pt x="70" y="80"/>
                        <a:pt x="106" y="80"/>
                        <a:pt x="106" y="36"/>
                      </a:cubicBezTo>
                      <a:lnTo>
                        <a:pt x="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1" name="Google Shape;209;p18">
                  <a:extLst>
                    <a:ext uri="{FF2B5EF4-FFF2-40B4-BE49-F238E27FC236}">
                      <a16:creationId xmlns:a16="http://schemas.microsoft.com/office/drawing/2014/main" id="{436D487C-F99F-36CB-E83C-C6951DAE7E70}"/>
                    </a:ext>
                  </a:extLst>
                </p:cNvPr>
                <p:cNvSpPr/>
                <p:nvPr/>
              </p:nvSpPr>
              <p:spPr>
                <a:xfrm>
                  <a:off x="1481374" y="3076844"/>
                  <a:ext cx="11756" cy="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81" extrusionOk="0">
                      <a:moveTo>
                        <a:pt x="36" y="1"/>
                      </a:moveTo>
                      <a:cubicBezTo>
                        <a:pt x="1" y="1"/>
                        <a:pt x="1" y="36"/>
                        <a:pt x="1" y="36"/>
                      </a:cubicBezTo>
                      <a:cubicBezTo>
                        <a:pt x="1" y="80"/>
                        <a:pt x="1" y="80"/>
                        <a:pt x="36" y="80"/>
                      </a:cubicBezTo>
                      <a:lnTo>
                        <a:pt x="71" y="80"/>
                      </a:lnTo>
                      <a:cubicBezTo>
                        <a:pt x="71" y="80"/>
                        <a:pt x="106" y="80"/>
                        <a:pt x="106" y="36"/>
                      </a:cubicBezTo>
                      <a:lnTo>
                        <a:pt x="7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2" name="Google Shape;210;p18">
                  <a:extLst>
                    <a:ext uri="{FF2B5EF4-FFF2-40B4-BE49-F238E27FC236}">
                      <a16:creationId xmlns:a16="http://schemas.microsoft.com/office/drawing/2014/main" id="{B44548D3-9E4A-3DB2-7EC1-21C22729E7DF}"/>
                    </a:ext>
                  </a:extLst>
                </p:cNvPr>
                <p:cNvSpPr/>
                <p:nvPr/>
              </p:nvSpPr>
              <p:spPr>
                <a:xfrm>
                  <a:off x="1622553" y="3020812"/>
                  <a:ext cx="11756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71" extrusionOk="0">
                      <a:moveTo>
                        <a:pt x="36" y="0"/>
                      </a:moveTo>
                      <a:lnTo>
                        <a:pt x="1" y="36"/>
                      </a:lnTo>
                      <a:lnTo>
                        <a:pt x="1" y="71"/>
                      </a:lnTo>
                      <a:lnTo>
                        <a:pt x="71" y="71"/>
                      </a:lnTo>
                      <a:lnTo>
                        <a:pt x="71" y="36"/>
                      </a:lnTo>
                      <a:cubicBezTo>
                        <a:pt x="107" y="36"/>
                        <a:pt x="107" y="0"/>
                        <a:pt x="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3" name="Google Shape;211;p18">
                  <a:extLst>
                    <a:ext uri="{FF2B5EF4-FFF2-40B4-BE49-F238E27FC236}">
                      <a16:creationId xmlns:a16="http://schemas.microsoft.com/office/drawing/2014/main" id="{CED1C5C1-0EE1-3FBB-A290-865503E7D80D}"/>
                    </a:ext>
                  </a:extLst>
                </p:cNvPr>
                <p:cNvSpPr/>
                <p:nvPr/>
              </p:nvSpPr>
              <p:spPr>
                <a:xfrm>
                  <a:off x="1505544" y="3134963"/>
                  <a:ext cx="11756" cy="10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98" extrusionOk="0">
                      <a:moveTo>
                        <a:pt x="53" y="0"/>
                      </a:moveTo>
                      <a:cubicBezTo>
                        <a:pt x="45" y="0"/>
                        <a:pt x="36" y="9"/>
                        <a:pt x="36" y="27"/>
                      </a:cubicBezTo>
                      <a:lnTo>
                        <a:pt x="1" y="27"/>
                      </a:lnTo>
                      <a:lnTo>
                        <a:pt x="1" y="97"/>
                      </a:lnTo>
                      <a:lnTo>
                        <a:pt x="71" y="97"/>
                      </a:lnTo>
                      <a:lnTo>
                        <a:pt x="71" y="62"/>
                      </a:lnTo>
                      <a:cubicBezTo>
                        <a:pt x="106" y="62"/>
                        <a:pt x="106" y="27"/>
                        <a:pt x="71" y="27"/>
                      </a:cubicBezTo>
                      <a:cubicBezTo>
                        <a:pt x="71" y="9"/>
                        <a:pt x="62" y="0"/>
                        <a:pt x="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4" name="Google Shape;212;p18">
                  <a:extLst>
                    <a:ext uri="{FF2B5EF4-FFF2-40B4-BE49-F238E27FC236}">
                      <a16:creationId xmlns:a16="http://schemas.microsoft.com/office/drawing/2014/main" id="{9BA89FAA-563C-426E-1385-2B17779CCDA7}"/>
                    </a:ext>
                  </a:extLst>
                </p:cNvPr>
                <p:cNvSpPr/>
                <p:nvPr/>
              </p:nvSpPr>
              <p:spPr>
                <a:xfrm>
                  <a:off x="1622553" y="3134963"/>
                  <a:ext cx="11756" cy="10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98" extrusionOk="0">
                      <a:moveTo>
                        <a:pt x="36" y="0"/>
                      </a:moveTo>
                      <a:cubicBezTo>
                        <a:pt x="27" y="0"/>
                        <a:pt x="19" y="9"/>
                        <a:pt x="1" y="27"/>
                      </a:cubicBezTo>
                      <a:lnTo>
                        <a:pt x="1" y="62"/>
                      </a:lnTo>
                      <a:lnTo>
                        <a:pt x="36" y="97"/>
                      </a:lnTo>
                      <a:lnTo>
                        <a:pt x="71" y="97"/>
                      </a:lnTo>
                      <a:cubicBezTo>
                        <a:pt x="107" y="62"/>
                        <a:pt x="107" y="62"/>
                        <a:pt x="71" y="27"/>
                      </a:cubicBezTo>
                      <a:cubicBezTo>
                        <a:pt x="54" y="9"/>
                        <a:pt x="45" y="0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  <p:sp>
              <p:nvSpPr>
                <p:cNvPr id="245" name="Google Shape;213;p18">
                  <a:extLst>
                    <a:ext uri="{FF2B5EF4-FFF2-40B4-BE49-F238E27FC236}">
                      <a16:creationId xmlns:a16="http://schemas.microsoft.com/office/drawing/2014/main" id="{01811B23-9A35-E5C5-800A-088A86512122}"/>
                    </a:ext>
                  </a:extLst>
                </p:cNvPr>
                <p:cNvSpPr/>
                <p:nvPr/>
              </p:nvSpPr>
              <p:spPr>
                <a:xfrm>
                  <a:off x="1505544" y="3020812"/>
                  <a:ext cx="11756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71" extrusionOk="0">
                      <a:moveTo>
                        <a:pt x="1" y="0"/>
                      </a:moveTo>
                      <a:lnTo>
                        <a:pt x="1" y="36"/>
                      </a:lnTo>
                      <a:lnTo>
                        <a:pt x="36" y="71"/>
                      </a:lnTo>
                      <a:lnTo>
                        <a:pt x="71" y="71"/>
                      </a:lnTo>
                      <a:cubicBezTo>
                        <a:pt x="106" y="71"/>
                        <a:pt x="106" y="36"/>
                        <a:pt x="71" y="36"/>
                      </a:cubicBez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ira Sans Extra Condensed" panose="020B0503050000020004" pitchFamily="34" charset="0"/>
                  </a:endParaRPr>
                </a:p>
              </p:txBody>
            </p:sp>
          </p:grpSp>
          <p:sp>
            <p:nvSpPr>
              <p:cNvPr id="179" name="Google Shape;128;p17">
                <a:extLst>
                  <a:ext uri="{FF2B5EF4-FFF2-40B4-BE49-F238E27FC236}">
                    <a16:creationId xmlns:a16="http://schemas.microsoft.com/office/drawing/2014/main" id="{1C707648-60E9-730F-546F-D3D6032D889E}"/>
                  </a:ext>
                </a:extLst>
              </p:cNvPr>
              <p:cNvSpPr/>
              <p:nvPr/>
            </p:nvSpPr>
            <p:spPr>
              <a:xfrm>
                <a:off x="809380" y="2625359"/>
                <a:ext cx="693107" cy="657579"/>
              </a:xfrm>
              <a:custGeom>
                <a:avLst/>
                <a:gdLst/>
                <a:ahLst/>
                <a:cxnLst/>
                <a:rect l="l" t="t" r="r" b="b"/>
                <a:pathLst>
                  <a:path w="6824" h="6824" extrusionOk="0">
                    <a:moveTo>
                      <a:pt x="3416" y="1"/>
                    </a:moveTo>
                    <a:cubicBezTo>
                      <a:pt x="1506" y="1"/>
                      <a:pt x="0" y="1541"/>
                      <a:pt x="0" y="3408"/>
                    </a:cubicBezTo>
                    <a:cubicBezTo>
                      <a:pt x="0" y="5318"/>
                      <a:pt x="1506" y="6824"/>
                      <a:pt x="3416" y="6824"/>
                    </a:cubicBezTo>
                    <a:cubicBezTo>
                      <a:pt x="5283" y="6824"/>
                      <a:pt x="6823" y="5318"/>
                      <a:pt x="6823" y="3408"/>
                    </a:cubicBezTo>
                    <a:cubicBezTo>
                      <a:pt x="6823" y="1541"/>
                      <a:pt x="5283" y="1"/>
                      <a:pt x="3416" y="1"/>
                    </a:cubicBezTo>
                    <a:close/>
                  </a:path>
                </a:pathLst>
              </a:custGeom>
              <a:solidFill>
                <a:srgbClr val="6DABB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Fira Sans Extra Condensed" panose="020B0503050000020004" pitchFamily="34" charset="0"/>
                </a:endParaRPr>
              </a:p>
            </p:txBody>
          </p:sp>
        </p:grpSp>
      </p:grp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C8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Fira Sans Extra Condensed" panose="020B0503050000020004" pitchFamily="34" charset="0"/>
            </a:endParaRPr>
          </a:p>
        </p:txBody>
      </p:sp>
      <p:sp>
        <p:nvSpPr>
          <p:cNvPr id="267" name="Segnaposto numero diapositiva 266">
            <a:extLst>
              <a:ext uri="{FF2B5EF4-FFF2-40B4-BE49-F238E27FC236}">
                <a16:creationId xmlns:a16="http://schemas.microsoft.com/office/drawing/2014/main" id="{7D1D48D8-2D88-41D9-918E-E614D29F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2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11C54B9-6562-43A2-CC83-D6AD91E2050E}"/>
              </a:ext>
            </a:extLst>
          </p:cNvPr>
          <p:cNvGrpSpPr/>
          <p:nvPr/>
        </p:nvGrpSpPr>
        <p:grpSpPr>
          <a:xfrm>
            <a:off x="6713450" y="1128481"/>
            <a:ext cx="5478549" cy="4822783"/>
            <a:chOff x="6883134" y="1128481"/>
            <a:chExt cx="5478549" cy="4822783"/>
          </a:xfrm>
        </p:grpSpPr>
        <p:sp>
          <p:nvSpPr>
            <p:cNvPr id="64" name="Google Shape;168;p17">
              <a:extLst>
                <a:ext uri="{FF2B5EF4-FFF2-40B4-BE49-F238E27FC236}">
                  <a16:creationId xmlns:a16="http://schemas.microsoft.com/office/drawing/2014/main" id="{63853612-12E8-988A-EECC-7F1961BF69C3}"/>
                </a:ext>
              </a:extLst>
            </p:cNvPr>
            <p:cNvSpPr txBox="1"/>
            <p:nvPr/>
          </p:nvSpPr>
          <p:spPr>
            <a:xfrm>
              <a:off x="8003765" y="1128481"/>
              <a:ext cx="2755786" cy="445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s" sz="2267">
                  <a:solidFill>
                    <a:srgbClr val="C8DDA4"/>
                  </a:solidFill>
                  <a:latin typeface="Fira Sans Extra Condensed" panose="020B0503050000020004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Team member/Tasks</a:t>
              </a:r>
              <a:endParaRPr sz="2267">
                <a:solidFill>
                  <a:srgbClr val="C8DDA4"/>
                </a:solidFill>
                <a:latin typeface="Fira Sans Extra Condensed" panose="020B0503050000020004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" name="Google Shape;169;p17">
              <a:extLst>
                <a:ext uri="{FF2B5EF4-FFF2-40B4-BE49-F238E27FC236}">
                  <a16:creationId xmlns:a16="http://schemas.microsoft.com/office/drawing/2014/main" id="{24AACF67-91BA-2294-F49C-E762E5DF4199}"/>
                </a:ext>
              </a:extLst>
            </p:cNvPr>
            <p:cNvSpPr txBox="1"/>
            <p:nvPr/>
          </p:nvSpPr>
          <p:spPr>
            <a:xfrm>
              <a:off x="6883134" y="1636553"/>
              <a:ext cx="5478549" cy="4314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s" sz="1600" b="1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Alfredo Carnevale</a:t>
              </a:r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:		Physical architecture,</a:t>
              </a:r>
            </a:p>
            <a:p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224433		     	Analysis of supplied data</a:t>
              </a:r>
            </a:p>
            <a:p>
              <a:endParaRPr lang="es" sz="1600" dirty="0">
                <a:solidFill>
                  <a:srgbClr val="000000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50000"/>
                </a:lnSpc>
              </a:pPr>
              <a:r>
                <a:rPr lang="es" sz="1600" b="1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Fabrizio Gabriele</a:t>
              </a:r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:		Analysis of collected data,</a:t>
              </a:r>
            </a:p>
            <a:p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227506			Node-RED flow, Python scripts, 			Arduino sketch,			       		</a:t>
              </a:r>
            </a:p>
            <a:p>
              <a:pPr>
                <a:lnSpc>
                  <a:spcPct val="150000"/>
                </a:lnSpc>
              </a:pPr>
              <a:r>
                <a:rPr lang="es" sz="1600" b="1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Mario Pingitore</a:t>
              </a:r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:		Spark Implementation</a:t>
              </a:r>
            </a:p>
            <a:p>
              <a:r>
                <a:rPr lang="es" sz="1600" dirty="0">
                  <a:solidFill>
                    <a:srgbClr val="000000"/>
                  </a:solidFill>
                  <a:latin typeface="Fira Sans Extra Condensed" panose="020B0503050000020004" pitchFamily="34" charset="0"/>
                  <a:ea typeface="Roboto"/>
                  <a:cs typeface="Roboto"/>
                  <a:sym typeface="Roboto"/>
                </a:rPr>
                <a:t>225638		</a:t>
              </a:r>
            </a:p>
          </p:txBody>
        </p:sp>
      </p:grp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41BB05A-94E8-69F0-4BAA-F6ADD0563F7B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5" name="Immagine 4" descr="Immagine che contiene testo, simbolo, Carattere, logo&#10;&#10;Descrizione generata automaticamente">
            <a:extLst>
              <a:ext uri="{FF2B5EF4-FFF2-40B4-BE49-F238E27FC236}">
                <a16:creationId xmlns:a16="http://schemas.microsoft.com/office/drawing/2014/main" id="{E9E02013-C131-85BD-3FFF-BA7A1714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6" y="3576752"/>
            <a:ext cx="449607" cy="4496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23BAD0-DDEC-9814-0980-8D4978C88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559" y="2647018"/>
            <a:ext cx="476688" cy="476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D2E321-F3E1-10E1-F50D-3BD2D09C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" y="4443182"/>
            <a:ext cx="476688" cy="476688"/>
          </a:xfrm>
          <a:prstGeom prst="rect">
            <a:avLst/>
          </a:prstGeom>
        </p:spPr>
      </p:pic>
      <p:pic>
        <p:nvPicPr>
          <p:cNvPr id="11" name="Immagine 10" descr="Immagine che contiene Carattere, testo, simbolo, Elementi grafici&#10;&#10;Descrizione generata automaticamente">
            <a:extLst>
              <a:ext uri="{FF2B5EF4-FFF2-40B4-BE49-F238E27FC236}">
                <a16:creationId xmlns:a16="http://schemas.microsoft.com/office/drawing/2014/main" id="{F0D533F6-7231-7BC2-501C-ABE7322A3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95" y="5288771"/>
            <a:ext cx="535734" cy="535734"/>
          </a:xfrm>
          <a:prstGeom prst="rect">
            <a:avLst/>
          </a:prstGeom>
        </p:spPr>
      </p:pic>
      <p:pic>
        <p:nvPicPr>
          <p:cNvPr id="13" name="Immagine 12" descr="Immagine che contiene test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BABDD040-D07D-2D21-C8B4-6F5FFDAEE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" y="1764091"/>
            <a:ext cx="480236" cy="4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77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Budget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4" name="Google Shape;60;p15">
            <a:extLst>
              <a:ext uri="{FF2B5EF4-FFF2-40B4-BE49-F238E27FC236}">
                <a16:creationId xmlns:a16="http://schemas.microsoft.com/office/drawing/2014/main" id="{0CC5C0D5-8DE0-C0D0-3257-4278DE42980F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8" name="Segnaposto numero diapositiva 266">
            <a:extLst>
              <a:ext uri="{FF2B5EF4-FFF2-40B4-BE49-F238E27FC236}">
                <a16:creationId xmlns:a16="http://schemas.microsoft.com/office/drawing/2014/main" id="{DF1231D5-6FCB-5A14-A30C-EC4194B4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20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731D8E-3C10-8C23-3AE6-8B369D5B4366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Google Shape;60;p15">
            <a:extLst>
              <a:ext uri="{FF2B5EF4-FFF2-40B4-BE49-F238E27FC236}">
                <a16:creationId xmlns:a16="http://schemas.microsoft.com/office/drawing/2014/main" id="{66EFC3DA-4045-1076-EB78-A5A58C08A857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0A4A6-0BE3-E828-6110-D39DE7B0D1E5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BFBEAA-5B3B-F365-6F60-E7EB51D7AF95}"/>
              </a:ext>
            </a:extLst>
          </p:cNvPr>
          <p:cNvSpPr txBox="1"/>
          <p:nvPr/>
        </p:nvSpPr>
        <p:spPr>
          <a:xfrm>
            <a:off x="504237" y="1512001"/>
            <a:ext cx="828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ira Sans Extra Condensed" panose="020B0503050000020004" pitchFamily="34" charset="0"/>
              </a:rPr>
              <a:t>The dataset contains 3730 rows collected from </a:t>
            </a:r>
            <a:r>
              <a:rPr lang="it-IT" dirty="0">
                <a:latin typeface="Fira Sans Extra Condensed" panose="020B0503050000020004" pitchFamily="34" charset="0"/>
              </a:rPr>
              <a:t>6th of March to 27th of April and </a:t>
            </a:r>
            <a:r>
              <a:rPr lang="it-IT" dirty="0" err="1">
                <a:latin typeface="Fira Sans Extra Condensed" panose="020B0503050000020004" pitchFamily="34" charset="0"/>
              </a:rPr>
              <a:t>is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structured</a:t>
            </a:r>
            <a:r>
              <a:rPr lang="it-IT" dirty="0">
                <a:latin typeface="Fira Sans Extra Condensed" panose="020B0503050000020004" pitchFamily="34" charset="0"/>
              </a:rPr>
              <a:t> in </a:t>
            </a:r>
            <a:r>
              <a:rPr lang="it-IT" dirty="0" err="1">
                <a:latin typeface="Fira Sans Extra Condensed" panose="020B0503050000020004" pitchFamily="34" charset="0"/>
              </a:rPr>
              <a:t>this</a:t>
            </a:r>
            <a:r>
              <a:rPr lang="it-IT" dirty="0">
                <a:latin typeface="Fira Sans Extra Condensed" panose="020B0503050000020004" pitchFamily="34" charset="0"/>
              </a:rPr>
              <a:t> way:</a:t>
            </a:r>
            <a:r>
              <a:rPr lang="en-GB" dirty="0">
                <a:latin typeface="Fira Sans Extra Condensed" panose="020B0503050000020004" pitchFamily="34" charset="0"/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F54F85-E773-6626-D42B-3D21DB46041F}"/>
              </a:ext>
            </a:extLst>
          </p:cNvPr>
          <p:cNvSpPr txBox="1"/>
          <p:nvPr/>
        </p:nvSpPr>
        <p:spPr>
          <a:xfrm>
            <a:off x="1061711" y="2371947"/>
            <a:ext cx="3029522" cy="38779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Timestamp (UNIX format);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Humidity (%);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Light;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Pm10 (</a:t>
            </a:r>
            <a:r>
              <a:rPr lang="el-GR" sz="1600" dirty="0">
                <a:latin typeface="Fira Sans Extra Condensed" panose="020B0503050000020004" pitchFamily="34" charset="0"/>
              </a:rPr>
              <a:t>μ</a:t>
            </a:r>
            <a:r>
              <a:rPr lang="en-US" sz="1600" dirty="0">
                <a:latin typeface="Fira Sans Extra Condensed" panose="020B0503050000020004" pitchFamily="34" charset="0"/>
              </a:rPr>
              <a:t>g/m</a:t>
            </a:r>
            <a:r>
              <a:rPr lang="en-US" sz="1600" baseline="30000" dirty="0">
                <a:latin typeface="Fira Sans Extra Condensed" panose="020B0503050000020004" pitchFamily="34" charset="0"/>
              </a:rPr>
              <a:t>3</a:t>
            </a:r>
            <a:r>
              <a:rPr lang="en-US" sz="1600" dirty="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Pm2.5 (</a:t>
            </a:r>
            <a:r>
              <a:rPr lang="el-GR" sz="1600" dirty="0">
                <a:latin typeface="Fira Sans Extra Condensed" panose="020B0503050000020004" pitchFamily="34" charset="0"/>
              </a:rPr>
              <a:t>μ</a:t>
            </a:r>
            <a:r>
              <a:rPr lang="en-US" sz="1600" dirty="0">
                <a:latin typeface="Fira Sans Extra Condensed" panose="020B0503050000020004" pitchFamily="34" charset="0"/>
              </a:rPr>
              <a:t>g/m</a:t>
            </a:r>
            <a:r>
              <a:rPr lang="en-US" sz="1600" baseline="30000" dirty="0">
                <a:latin typeface="Fira Sans Extra Condensed" panose="020B0503050000020004" pitchFamily="34" charset="0"/>
              </a:rPr>
              <a:t>3</a:t>
            </a:r>
            <a:r>
              <a:rPr lang="en-US" sz="1600" dirty="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Atmospheric pressure (kPa);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Rainfall (mm);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Temperature (°C);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wind_speed</a:t>
            </a:r>
            <a:r>
              <a:rPr lang="en-US" sz="1600" dirty="0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wind_force</a:t>
            </a:r>
            <a:r>
              <a:rPr lang="en-US" sz="1600" dirty="0">
                <a:latin typeface="Fira Sans Extra Condensed" panose="020B0503050000020004" pitchFamily="34" charset="0"/>
              </a:rPr>
              <a:t> (Beaufort);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wind_direction</a:t>
            </a:r>
            <a:r>
              <a:rPr lang="en-US" sz="1600" dirty="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wind_direction_degrees</a:t>
            </a:r>
            <a:r>
              <a:rPr lang="en-US" sz="1600" dirty="0">
                <a:latin typeface="Fira Sans Extra Condensed" panose="020B0503050000020004" pitchFamily="34" charset="0"/>
              </a:rPr>
              <a:t> (°);</a:t>
            </a: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CB3DCC6-97A0-F447-B95C-95E48374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76" y="1998371"/>
            <a:ext cx="4084008" cy="3851375"/>
          </a:xfrm>
          <a:prstGeom prst="rect">
            <a:avLst/>
          </a:prstGeom>
        </p:spPr>
      </p:pic>
      <p:sp>
        <p:nvSpPr>
          <p:cNvPr id="19" name="Google Shape;60;p15">
            <a:extLst>
              <a:ext uri="{FF2B5EF4-FFF2-40B4-BE49-F238E27FC236}">
                <a16:creationId xmlns:a16="http://schemas.microsoft.com/office/drawing/2014/main" id="{CC693406-3F9E-2598-DE13-85A372EFF85E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8BEE19B-8326-9901-C628-DAC790EA2040}"/>
              </a:ext>
            </a:extLst>
          </p:cNvPr>
          <p:cNvSpPr txBox="1"/>
          <p:nvPr/>
        </p:nvSpPr>
        <p:spPr>
          <a:xfrm>
            <a:off x="8469140" y="2377961"/>
            <a:ext cx="3029522" cy="38779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solidFill>
                  <a:srgbClr val="C00000"/>
                </a:solidFill>
                <a:latin typeface="Fira Sans Extra Condensed" panose="020B0503050000020004" pitchFamily="34" charset="0"/>
              </a:rPr>
              <a:t>Timerange</a:t>
            </a:r>
            <a:r>
              <a:rPr lang="en-US" sz="1600" dirty="0">
                <a:solidFill>
                  <a:srgbClr val="C00000"/>
                </a:solidFill>
                <a:latin typeface="Fira Sans Extra Condensed" panose="020B0503050000020004" pitchFamily="34" charset="0"/>
              </a:rPr>
              <a:t> (2-hour long);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Humidity (%);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Light;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Pm10 (</a:t>
            </a:r>
            <a:r>
              <a:rPr lang="el-GR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μ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g/m</a:t>
            </a:r>
            <a:r>
              <a:rPr lang="en-US" sz="1600" strike="sngStrike" baseline="30000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3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Pm2.5 (</a:t>
            </a:r>
            <a:r>
              <a:rPr lang="el-GR" sz="1600" dirty="0">
                <a:latin typeface="Fira Sans Extra Condensed" panose="020B0503050000020004" pitchFamily="34" charset="0"/>
              </a:rPr>
              <a:t>μ</a:t>
            </a:r>
            <a:r>
              <a:rPr lang="en-US" sz="1600" dirty="0">
                <a:latin typeface="Fira Sans Extra Condensed" panose="020B0503050000020004" pitchFamily="34" charset="0"/>
              </a:rPr>
              <a:t>g/m</a:t>
            </a:r>
            <a:r>
              <a:rPr lang="en-US" sz="1600" baseline="30000" dirty="0">
                <a:latin typeface="Fira Sans Extra Condensed" panose="020B0503050000020004" pitchFamily="34" charset="0"/>
              </a:rPr>
              <a:t>3</a:t>
            </a:r>
            <a:r>
              <a:rPr lang="en-US" sz="1600" dirty="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Atmospheric pressure (kPa);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Rainfall (mm);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Temperature (°C);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wind_speed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wind_force</a:t>
            </a:r>
            <a:r>
              <a:rPr lang="en-US" sz="1600" dirty="0">
                <a:latin typeface="Fira Sans Extra Condensed" panose="020B0503050000020004" pitchFamily="34" charset="0"/>
              </a:rPr>
              <a:t> (Beaufort);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wind_direction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395B8E"/>
              </a:buClr>
              <a:buFont typeface="Wingdings" pitchFamily="2" charset="2"/>
              <a:buChar char="§"/>
            </a:pPr>
            <a:r>
              <a:rPr lang="en-US" sz="1600" strike="sngStrike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wind_direction_degrees</a:t>
            </a:r>
            <a:r>
              <a:rPr lang="en-US" sz="1600" strike="sngStrike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 (°);</a:t>
            </a:r>
            <a:endParaRPr lang="en-US" strike="sngStrike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52039BEA-CD3D-CD1F-9880-6FDD3FF60C98}"/>
              </a:ext>
            </a:extLst>
          </p:cNvPr>
          <p:cNvSpPr/>
          <p:nvPr/>
        </p:nvSpPr>
        <p:spPr>
          <a:xfrm>
            <a:off x="4430141" y="3661195"/>
            <a:ext cx="3355942" cy="646331"/>
          </a:xfrm>
          <a:prstGeom prst="rightArrow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53E4A68-1A66-9756-0D74-3F0489F90204}"/>
              </a:ext>
            </a:extLst>
          </p:cNvPr>
          <p:cNvSpPr txBox="1"/>
          <p:nvPr/>
        </p:nvSpPr>
        <p:spPr>
          <a:xfrm>
            <a:off x="4774290" y="3772112"/>
            <a:ext cx="344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First 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 step</a:t>
            </a:r>
          </a:p>
        </p:txBody>
      </p:sp>
    </p:spTree>
    <p:extLst>
      <p:ext uri="{BB962C8B-B14F-4D97-AF65-F5344CB8AC3E}">
        <p14:creationId xmlns:p14="http://schemas.microsoft.com/office/powerpoint/2010/main" val="3060106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95B8E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39" grpId="0"/>
      <p:bldP spid="40" grpId="0" animBg="1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Budget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51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4" name="Google Shape;60;p15">
            <a:extLst>
              <a:ext uri="{FF2B5EF4-FFF2-40B4-BE49-F238E27FC236}">
                <a16:creationId xmlns:a16="http://schemas.microsoft.com/office/drawing/2014/main" id="{0CC5C0D5-8DE0-C0D0-3257-4278DE42980F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8" name="Segnaposto numero diapositiva 266">
            <a:extLst>
              <a:ext uri="{FF2B5EF4-FFF2-40B4-BE49-F238E27FC236}">
                <a16:creationId xmlns:a16="http://schemas.microsoft.com/office/drawing/2014/main" id="{DF1231D5-6FCB-5A14-A30C-EC4194B4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21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731D8E-3C10-8C23-3AE6-8B369D5B4366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Google Shape;60;p15">
            <a:extLst>
              <a:ext uri="{FF2B5EF4-FFF2-40B4-BE49-F238E27FC236}">
                <a16:creationId xmlns:a16="http://schemas.microsoft.com/office/drawing/2014/main" id="{66EFC3DA-4045-1076-EB78-A5A58C08A857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0A4A6-0BE3-E828-6110-D39DE7B0D1E5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Dataset</a:t>
            </a:r>
          </a:p>
        </p:txBody>
      </p:sp>
      <p:pic>
        <p:nvPicPr>
          <p:cNvPr id="9" name="Immagine 8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7D3B1156-0F9A-D3D8-B449-B8296FBB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" y="1554194"/>
            <a:ext cx="3847404" cy="2075937"/>
          </a:xfrm>
          <a:prstGeom prst="rect">
            <a:avLst/>
          </a:prstGeom>
        </p:spPr>
      </p:pic>
      <p:pic>
        <p:nvPicPr>
          <p:cNvPr id="20" name="Immagine 19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F729C7F1-AF8B-3DE1-B35B-5DE6F338A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70" y="3952158"/>
            <a:ext cx="3847404" cy="2246053"/>
          </a:xfrm>
          <a:prstGeom prst="rect">
            <a:avLst/>
          </a:prstGeom>
        </p:spPr>
      </p:pic>
      <p:pic>
        <p:nvPicPr>
          <p:cNvPr id="26" name="Immagine 25" descr="Immagine che contiene piano, testo, tastiera&#10;&#10;Descrizione generata automaticamente">
            <a:extLst>
              <a:ext uri="{FF2B5EF4-FFF2-40B4-BE49-F238E27FC236}">
                <a16:creationId xmlns:a16="http://schemas.microsoft.com/office/drawing/2014/main" id="{B41397A7-4F3B-9C8A-E97E-2ADD39E06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81" y="2576091"/>
            <a:ext cx="4362334" cy="235566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864D337-3AFD-2DBF-DA6E-772C09B0FA70}"/>
              </a:ext>
            </a:extLst>
          </p:cNvPr>
          <p:cNvSpPr txBox="1"/>
          <p:nvPr/>
        </p:nvSpPr>
        <p:spPr>
          <a:xfrm>
            <a:off x="988062" y="1935068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04DB4D7-9222-C788-F3BB-C713A6D89F48}"/>
              </a:ext>
            </a:extLst>
          </p:cNvPr>
          <p:cNvSpPr txBox="1"/>
          <p:nvPr/>
        </p:nvSpPr>
        <p:spPr>
          <a:xfrm>
            <a:off x="3575488" y="4705853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Temperature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F32F827-31F4-8A9E-F1A5-5A8D368B3271}"/>
              </a:ext>
            </a:extLst>
          </p:cNvPr>
          <p:cNvSpPr txBox="1"/>
          <p:nvPr/>
        </p:nvSpPr>
        <p:spPr>
          <a:xfrm>
            <a:off x="7829786" y="4960085"/>
            <a:ext cx="156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Time range</a:t>
            </a:r>
          </a:p>
        </p:txBody>
      </p:sp>
      <p:pic>
        <p:nvPicPr>
          <p:cNvPr id="42" name="Immagine 41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8F964E2-FAB6-CC91-17F0-0690A3EDF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pic>
        <p:nvPicPr>
          <p:cNvPr id="48" name="Immagine 47" descr="Immagine che contiene schermata, testo, diagramma, linea&#10;&#10;Descrizione generata automaticamente">
            <a:extLst>
              <a:ext uri="{FF2B5EF4-FFF2-40B4-BE49-F238E27FC236}">
                <a16:creationId xmlns:a16="http://schemas.microsoft.com/office/drawing/2014/main" id="{1BE5EA01-1D39-36B0-A953-B9980264E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39" y="804539"/>
            <a:ext cx="4114201" cy="2209066"/>
          </a:xfrm>
          <a:prstGeom prst="rect">
            <a:avLst/>
          </a:prstGeom>
        </p:spPr>
      </p:pic>
      <p:pic>
        <p:nvPicPr>
          <p:cNvPr id="49" name="Immagine 48" descr="Immagine che contiene diagramma, linea, Disegno tecnico, Rettangolo&#10;&#10;Descrizione generata automaticamente">
            <a:extLst>
              <a:ext uri="{FF2B5EF4-FFF2-40B4-BE49-F238E27FC236}">
                <a16:creationId xmlns:a16="http://schemas.microsoft.com/office/drawing/2014/main" id="{99390A4C-15B6-644A-8214-E7D8FA870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1" y="2758532"/>
            <a:ext cx="3949176" cy="2209228"/>
          </a:xfrm>
          <a:prstGeom prst="rect">
            <a:avLst/>
          </a:prstGeom>
        </p:spPr>
      </p:pic>
      <p:pic>
        <p:nvPicPr>
          <p:cNvPr id="50" name="Immagine 49" descr="Immagine che contiene linea, schizzo, diagramma, disegno&#10;&#10;Descrizione generata automaticamente">
            <a:extLst>
              <a:ext uri="{FF2B5EF4-FFF2-40B4-BE49-F238E27FC236}">
                <a16:creationId xmlns:a16="http://schemas.microsoft.com/office/drawing/2014/main" id="{020CF565-B74D-C050-0471-139734E03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20" y="3493814"/>
            <a:ext cx="3998583" cy="2406355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7437436-9A04-DC38-4080-7BE80B5F05FA}"/>
              </a:ext>
            </a:extLst>
          </p:cNvPr>
          <p:cNvSpPr txBox="1"/>
          <p:nvPr/>
        </p:nvSpPr>
        <p:spPr>
          <a:xfrm>
            <a:off x="2081571" y="3493814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Pm2.5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FE1987E-9DF7-8AF5-5BDE-8CEC688D6438}"/>
              </a:ext>
            </a:extLst>
          </p:cNvPr>
          <p:cNvSpPr txBox="1"/>
          <p:nvPr/>
        </p:nvSpPr>
        <p:spPr>
          <a:xfrm>
            <a:off x="8383888" y="1764432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Light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4A69513-63E9-B3A4-66BF-9594349F2795}"/>
              </a:ext>
            </a:extLst>
          </p:cNvPr>
          <p:cNvSpPr txBox="1"/>
          <p:nvPr/>
        </p:nvSpPr>
        <p:spPr>
          <a:xfrm>
            <a:off x="7903121" y="4354905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Wind force</a:t>
            </a:r>
          </a:p>
        </p:txBody>
      </p:sp>
      <p:sp>
        <p:nvSpPr>
          <p:cNvPr id="19" name="Google Shape;60;p15">
            <a:extLst>
              <a:ext uri="{FF2B5EF4-FFF2-40B4-BE49-F238E27FC236}">
                <a16:creationId xmlns:a16="http://schemas.microsoft.com/office/drawing/2014/main" id="{CC693406-3F9E-2598-DE13-85A372EFF85E}"/>
              </a:ext>
            </a:extLst>
          </p:cNvPr>
          <p:cNvSpPr/>
          <p:nvPr/>
        </p:nvSpPr>
        <p:spPr>
          <a:xfrm>
            <a:off x="7167517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Data Collection</a:t>
            </a:r>
          </a:p>
          <a:p>
            <a:pPr defTabSz="1219170">
              <a:buClr>
                <a:srgbClr val="000000"/>
              </a:buClr>
            </a:pPr>
            <a:endParaRPr lang="it-IT" sz="14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8373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95B8E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/>
      <p:bldP spid="29" grpId="0"/>
      <p:bldP spid="37" grpId="0"/>
      <p:bldP spid="51" grpId="0"/>
      <p:bldP spid="52" grpId="0"/>
      <p:bldP spid="53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22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3150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Clustering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84FF06-182D-E70F-C482-1E6442382B76}"/>
              </a:ext>
            </a:extLst>
          </p:cNvPr>
          <p:cNvSpPr txBox="1"/>
          <p:nvPr/>
        </p:nvSpPr>
        <p:spPr>
          <a:xfrm>
            <a:off x="354431" y="2144006"/>
            <a:ext cx="4460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Due to </a:t>
            </a:r>
            <a:r>
              <a:rPr lang="it-IT" dirty="0" err="1">
                <a:latin typeface="Fira Sans Extra Condensed" panose="020B0503050000020004" pitchFamily="34" charset="0"/>
              </a:rPr>
              <a:t>poor</a:t>
            </a:r>
            <a:r>
              <a:rPr lang="it-IT" dirty="0">
                <a:latin typeface="Fira Sans Extra Condensed" panose="020B0503050000020004" pitchFamily="34" charset="0"/>
              </a:rPr>
              <a:t> performance </a:t>
            </a:r>
            <a:r>
              <a:rPr lang="it-IT" dirty="0" err="1">
                <a:latin typeface="Fira Sans Extra Condensed" panose="020B0503050000020004" pitchFamily="34" charset="0"/>
              </a:rPr>
              <a:t>results</a:t>
            </a:r>
            <a:r>
              <a:rPr lang="it-IT" dirty="0">
                <a:latin typeface="Fira Sans Extra Condensed" panose="020B0503050000020004" pitchFamily="34" charset="0"/>
              </a:rPr>
              <a:t>, </a:t>
            </a:r>
            <a:r>
              <a:rPr lang="it-IT" dirty="0" err="1">
                <a:latin typeface="Fira Sans Extra Condensed" panose="020B0503050000020004" pitchFamily="34" charset="0"/>
              </a:rPr>
              <a:t>these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columns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have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been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removed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too</a:t>
            </a:r>
            <a:r>
              <a:rPr lang="it-IT" dirty="0">
                <a:latin typeface="Fira Sans Extra Condensed" panose="020B0503050000020004" pitchFamily="34" charset="0"/>
              </a:rPr>
              <a:t>: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Time range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Wind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E9CD6FB-CF93-4185-D4F9-25B0FD2DB73A}"/>
                  </a:ext>
                </a:extLst>
              </p:cNvPr>
              <p:cNvSpPr txBox="1"/>
              <p:nvPr/>
            </p:nvSpPr>
            <p:spPr>
              <a:xfrm>
                <a:off x="354430" y="3852998"/>
                <a:ext cx="4886871" cy="1708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95B8E"/>
                  </a:buClr>
                  <a:buFont typeface="Wingdings" panose="05000000000000000000" pitchFamily="2" charset="2"/>
                  <a:buChar char="q"/>
                </a:pPr>
                <a:r>
                  <a:rPr lang="it-IT" dirty="0">
                    <a:latin typeface="Fira Sans Extra Condensed" panose="020B0503050000020004" pitchFamily="34" charset="0"/>
                  </a:rPr>
                  <a:t>The dataset </a:t>
                </a:r>
                <a:r>
                  <a:rPr lang="it-IT" dirty="0" err="1">
                    <a:latin typeface="Fira Sans Extra Condensed" panose="020B0503050000020004" pitchFamily="34" charset="0"/>
                  </a:rPr>
                  <a:t>was</a:t>
                </a:r>
                <a:r>
                  <a:rPr lang="it-IT" dirty="0">
                    <a:latin typeface="Fira Sans Extra Condensed" panose="020B0503050000020004" pitchFamily="34" charset="0"/>
                  </a:rPr>
                  <a:t> </a:t>
                </a:r>
                <a:r>
                  <a:rPr lang="it-IT" dirty="0" err="1">
                    <a:latin typeface="Fira Sans Extra Condensed" panose="020B0503050000020004" pitchFamily="34" charset="0"/>
                  </a:rPr>
                  <a:t>splitted</a:t>
                </a:r>
                <a:r>
                  <a:rPr lang="it-IT" dirty="0">
                    <a:latin typeface="Fira Sans Extra Condensed" panose="020B0503050000020004" pitchFamily="34" charset="0"/>
                  </a:rPr>
                  <a:t> in </a:t>
                </a:r>
                <a:r>
                  <a:rPr lang="it-IT" dirty="0" err="1">
                    <a:latin typeface="Fira Sans Extra Condensed" panose="020B0503050000020004" pitchFamily="34" charset="0"/>
                  </a:rPr>
                  <a:t>two</a:t>
                </a:r>
                <a:r>
                  <a:rPr lang="it-IT" dirty="0">
                    <a:latin typeface="Fira Sans Extra Condensed" panose="020B0503050000020004" pitchFamily="34" charset="0"/>
                  </a:rPr>
                  <a:t> parts:</a:t>
                </a:r>
              </a:p>
              <a:p>
                <a:pPr>
                  <a:buClr>
                    <a:srgbClr val="395B8E"/>
                  </a:buClr>
                </a:pPr>
                <a:endParaRPr lang="it-IT" dirty="0">
                  <a:latin typeface="Fira Sans Extra Condensed" panose="020B0503050000020004" pitchFamily="34" charset="0"/>
                </a:endParaRPr>
              </a:p>
              <a:p>
                <a:pPr marL="742950" lvl="1" indent="-285750">
                  <a:buClr>
                    <a:srgbClr val="395B8E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dirty="0">
                    <a:latin typeface="Fira Sans Extra Condensed" panose="020B0503050000020004" pitchFamily="34" charset="0"/>
                  </a:rPr>
                  <a:t> for Training set</a:t>
                </a:r>
              </a:p>
              <a:p>
                <a:pPr lvl="1">
                  <a:buClr>
                    <a:srgbClr val="395B8E"/>
                  </a:buClr>
                </a:pPr>
                <a:endParaRPr lang="it-IT" dirty="0">
                  <a:latin typeface="Fira Sans Extra Condensed" panose="020B0503050000020004" pitchFamily="34" charset="0"/>
                </a:endParaRPr>
              </a:p>
              <a:p>
                <a:pPr marL="742950" lvl="1" indent="-285750">
                  <a:buClr>
                    <a:srgbClr val="395B8E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it-IT" dirty="0">
                    <a:latin typeface="Fira Sans Extra Condensed" panose="020B0503050000020004" pitchFamily="34" charset="0"/>
                  </a:rPr>
                  <a:t> for Test set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E9CD6FB-CF93-4185-D4F9-25B0FD2DB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0" y="3852998"/>
                <a:ext cx="4886871" cy="1708994"/>
              </a:xfrm>
              <a:prstGeom prst="rect">
                <a:avLst/>
              </a:prstGeom>
              <a:blipFill>
                <a:blip r:embed="rId2"/>
                <a:stretch>
                  <a:fillRect l="-748" t="-1786"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B952D2E8-7494-A646-AB3B-04F67834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010" y="1738655"/>
            <a:ext cx="5789053" cy="399245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FF7F64-7E3D-749E-43C6-AEE505D38E99}"/>
              </a:ext>
            </a:extLst>
          </p:cNvPr>
          <p:cNvSpPr txBox="1"/>
          <p:nvPr/>
        </p:nvSpPr>
        <p:spPr>
          <a:xfrm>
            <a:off x="6870990" y="1154022"/>
            <a:ext cx="315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K-Means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C3111A1-31F1-2409-12F2-5CBA9302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995" y="1914873"/>
            <a:ext cx="6711571" cy="4000962"/>
          </a:xfrm>
          <a:prstGeom prst="rect">
            <a:avLst/>
          </a:prstGeom>
        </p:spPr>
      </p:pic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8480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23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Clustering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D34A851-C527-6FE0-04FC-A095EE02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2" y="2163390"/>
            <a:ext cx="4183504" cy="373546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26209F7-AF27-CDC4-F2E9-13D53196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21" y="2162144"/>
            <a:ext cx="4183504" cy="3735460"/>
          </a:xfrm>
          <a:prstGeom prst="rect">
            <a:avLst/>
          </a:prstGeom>
        </p:spPr>
      </p:pic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A70A21E-6E36-C201-93B5-529E31291347}"/>
              </a:ext>
            </a:extLst>
          </p:cNvPr>
          <p:cNvSpPr txBox="1"/>
          <p:nvPr/>
        </p:nvSpPr>
        <p:spPr>
          <a:xfrm>
            <a:off x="4848106" y="810377"/>
            <a:ext cx="4333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Temperature – </a:t>
            </a:r>
            <a:r>
              <a:rPr lang="it-IT" sz="32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Humidity</a:t>
            </a:r>
            <a:r>
              <a:rPr lang="it-IT" sz="32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32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correlation</a:t>
            </a:r>
            <a:r>
              <a:rPr lang="it-IT" sz="32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in clusters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D95BEC1-3C1B-62D1-F16E-D6ADA9C98C59}"/>
              </a:ext>
            </a:extLst>
          </p:cNvPr>
          <p:cNvSpPr txBox="1"/>
          <p:nvPr/>
        </p:nvSpPr>
        <p:spPr>
          <a:xfrm>
            <a:off x="1070272" y="1823590"/>
            <a:ext cx="373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ira Sans Extra Condensed" panose="020B0503050000020004" pitchFamily="34" charset="0"/>
              </a:rPr>
              <a:t>Temperature – </a:t>
            </a:r>
            <a:r>
              <a:rPr lang="it-IT" sz="1600" dirty="0" err="1">
                <a:latin typeface="Fira Sans Extra Condensed" panose="020B0503050000020004" pitchFamily="34" charset="0"/>
              </a:rPr>
              <a:t>Humidity</a:t>
            </a:r>
            <a:r>
              <a:rPr lang="it-IT" sz="1600" dirty="0">
                <a:latin typeface="Fira Sans Extra Condensed" panose="020B0503050000020004" pitchFamily="34" charset="0"/>
              </a:rPr>
              <a:t> (3 clusters)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B62087C-A027-7066-F873-08D6E5F79BC4}"/>
              </a:ext>
            </a:extLst>
          </p:cNvPr>
          <p:cNvSpPr txBox="1"/>
          <p:nvPr/>
        </p:nvSpPr>
        <p:spPr>
          <a:xfrm>
            <a:off x="6949533" y="1844048"/>
            <a:ext cx="373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ira Sans Extra Condensed" panose="020B0503050000020004" pitchFamily="34" charset="0"/>
              </a:rPr>
              <a:t>Temperature – </a:t>
            </a:r>
            <a:r>
              <a:rPr lang="it-IT" sz="1600" dirty="0" err="1">
                <a:latin typeface="Fira Sans Extra Condensed" panose="020B0503050000020004" pitchFamily="34" charset="0"/>
              </a:rPr>
              <a:t>Humidity</a:t>
            </a:r>
            <a:r>
              <a:rPr lang="it-IT" sz="1600" dirty="0">
                <a:latin typeface="Fira Sans Extra Condensed" panose="020B0503050000020004" pitchFamily="34" charset="0"/>
              </a:rPr>
              <a:t> (6 clusters)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D7D7A6AB-F9F6-9D37-16F0-B269BE22F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40" y="2152717"/>
            <a:ext cx="4147169" cy="373546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2A1DFC8-546F-28EE-F85E-0C855825B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181135"/>
            <a:ext cx="4147169" cy="370175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BFA4DF5-38A3-3802-7DC7-3B8D900161B5}"/>
              </a:ext>
            </a:extLst>
          </p:cNvPr>
          <p:cNvSpPr txBox="1"/>
          <p:nvPr/>
        </p:nvSpPr>
        <p:spPr>
          <a:xfrm>
            <a:off x="1070272" y="1814163"/>
            <a:ext cx="373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ira Sans Extra Condensed" panose="020B0503050000020004" pitchFamily="34" charset="0"/>
              </a:rPr>
              <a:t>Temperature – pm2.5 (6 clusters)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CA6A762-DD2B-1C91-0272-1A22852ECC55}"/>
              </a:ext>
            </a:extLst>
          </p:cNvPr>
          <p:cNvSpPr txBox="1"/>
          <p:nvPr/>
        </p:nvSpPr>
        <p:spPr>
          <a:xfrm>
            <a:off x="6949533" y="1834621"/>
            <a:ext cx="373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ira Sans Extra Condensed" panose="020B0503050000020004" pitchFamily="34" charset="0"/>
              </a:rPr>
              <a:t>Temperature – Light (6 clusters)</a:t>
            </a:r>
          </a:p>
        </p:txBody>
      </p:sp>
    </p:spTree>
    <p:extLst>
      <p:ext uri="{BB962C8B-B14F-4D97-AF65-F5344CB8AC3E}">
        <p14:creationId xmlns:p14="http://schemas.microsoft.com/office/powerpoint/2010/main" val="410278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24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>
                <a:solidFill>
                  <a:srgbClr val="395B8E"/>
                </a:solidFill>
                <a:latin typeface="Fira Sans Extra Condensed" panose="020B0503050000020004" pitchFamily="34" charset="0"/>
              </a:rPr>
              <a:t>Preprocessing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BEC269-0C68-094F-28A7-55F845177013}"/>
              </a:ext>
            </a:extLst>
          </p:cNvPr>
          <p:cNvSpPr txBox="1"/>
          <p:nvPr/>
        </p:nvSpPr>
        <p:spPr>
          <a:xfrm>
            <a:off x="3851776" y="2240482"/>
            <a:ext cx="56066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Before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applying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r>
              <a:rPr lang="it-IT" dirty="0">
                <a:latin typeface="Fira Sans Extra Condensed" panose="020B0503050000020004" pitchFamily="34" charset="0"/>
              </a:rPr>
              <a:t>, </a:t>
            </a:r>
            <a:r>
              <a:rPr lang="it-IT" dirty="0" err="1">
                <a:latin typeface="Fira Sans Extra Condensed" panose="020B0503050000020004" pitchFamily="34" charset="0"/>
              </a:rPr>
              <a:t>each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column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needs</a:t>
            </a:r>
            <a:r>
              <a:rPr lang="it-IT" dirty="0">
                <a:latin typeface="Fira Sans Extra Condensed" panose="020B0503050000020004" pitchFamily="34" charset="0"/>
              </a:rPr>
              <a:t> to be </a:t>
            </a:r>
            <a:r>
              <a:rPr lang="it-IT" b="1" dirty="0" err="1">
                <a:latin typeface="Fira Sans Extra Condensed" panose="020B0503050000020004" pitchFamily="34" charset="0"/>
              </a:rPr>
              <a:t>discretized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4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r>
              <a:rPr lang="it-IT" dirty="0">
                <a:latin typeface="Fira Sans Extra Condensed" panose="020B0503050000020004" pitchFamily="34" charset="0"/>
              </a:rPr>
              <a:t> for temperature;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4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r>
              <a:rPr lang="it-IT" dirty="0">
                <a:latin typeface="Fira Sans Extra Condensed" panose="020B0503050000020004" pitchFamily="34" charset="0"/>
              </a:rPr>
              <a:t>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2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r>
              <a:rPr lang="it-IT" dirty="0">
                <a:latin typeface="Fira Sans Extra Condensed" panose="020B0503050000020004" pitchFamily="34" charset="0"/>
              </a:rPr>
              <a:t> for light;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3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r>
              <a:rPr lang="it-IT" dirty="0">
                <a:latin typeface="Fira Sans Extra Condensed" panose="020B0503050000020004" pitchFamily="34" charset="0"/>
              </a:rPr>
              <a:t> for pm2.5;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wind_force</a:t>
            </a:r>
            <a:r>
              <a:rPr lang="it-IT" dirty="0">
                <a:latin typeface="Fira Sans Extra Condensed" panose="020B0503050000020004" pitchFamily="34" charset="0"/>
              </a:rPr>
              <a:t> and </a:t>
            </a:r>
            <a:r>
              <a:rPr lang="it-IT" dirty="0" err="1">
                <a:latin typeface="Fira Sans Extra Condensed" panose="020B0503050000020004" pitchFamily="34" charset="0"/>
              </a:rPr>
              <a:t>timerange</a:t>
            </a:r>
            <a:r>
              <a:rPr lang="it-IT" dirty="0">
                <a:latin typeface="Fira Sans Extra Condensed" panose="020B0503050000020004" pitchFamily="34" charset="0"/>
              </a:rPr>
              <a:t> are </a:t>
            </a:r>
            <a:r>
              <a:rPr lang="it-IT" dirty="0" err="1">
                <a:latin typeface="Fira Sans Extra Condensed" panose="020B0503050000020004" pitchFamily="34" charset="0"/>
              </a:rPr>
              <a:t>already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discretized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984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25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>
                <a:solidFill>
                  <a:srgbClr val="395B8E"/>
                </a:solidFill>
                <a:latin typeface="Fira Sans Extra Condensed" panose="020B0503050000020004" pitchFamily="34" charset="0"/>
              </a:rPr>
              <a:t>Preprocessing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pic>
        <p:nvPicPr>
          <p:cNvPr id="11" name="Immagine 10" descr="Immagine che contiene schermata, Rettangolo, diagramma, blu&#10;&#10;Descrizione generata automaticamente">
            <a:extLst>
              <a:ext uri="{FF2B5EF4-FFF2-40B4-BE49-F238E27FC236}">
                <a16:creationId xmlns:a16="http://schemas.microsoft.com/office/drawing/2014/main" id="{51B93B74-C159-1D4B-F368-5E1D6C2C9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33" y="936016"/>
            <a:ext cx="5153486" cy="2433708"/>
          </a:xfrm>
          <a:prstGeom prst="rect">
            <a:avLst/>
          </a:prstGeom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88069C-F6A4-3D9D-2EEE-3CF95F657A0F}"/>
              </a:ext>
            </a:extLst>
          </p:cNvPr>
          <p:cNvSpPr txBox="1"/>
          <p:nvPr/>
        </p:nvSpPr>
        <p:spPr>
          <a:xfrm>
            <a:off x="8334250" y="1634716"/>
            <a:ext cx="25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Fira Sans Extra Condensed" panose="020B0503050000020004" pitchFamily="34" charset="0"/>
              </a:rPr>
              <a:t>Temperature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D0C0E1D-61EA-E64F-CA4A-78251192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06" y="3804672"/>
            <a:ext cx="5969228" cy="2397154"/>
          </a:xfrm>
          <a:prstGeom prst="rect">
            <a:avLst/>
          </a:prstGeom>
          <a:ln>
            <a:noFill/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2A085AE-3D98-1CE6-220A-2B103A95BA9F}"/>
              </a:ext>
            </a:extLst>
          </p:cNvPr>
          <p:cNvSpPr txBox="1"/>
          <p:nvPr/>
        </p:nvSpPr>
        <p:spPr>
          <a:xfrm>
            <a:off x="7580510" y="4943548"/>
            <a:ext cx="25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bins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467D5B8-8487-F465-6F75-BEBD833BCB83}"/>
              </a:ext>
            </a:extLst>
          </p:cNvPr>
          <p:cNvSpPr txBox="1"/>
          <p:nvPr/>
        </p:nvSpPr>
        <p:spPr>
          <a:xfrm>
            <a:off x="2759996" y="2732879"/>
            <a:ext cx="2446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Correlation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between</a:t>
            </a:r>
            <a:r>
              <a:rPr lang="it-IT" dirty="0">
                <a:latin typeface="Fira Sans Extra Condensed" panose="020B0503050000020004" pitchFamily="34" charset="0"/>
              </a:rPr>
              <a:t> temperature and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06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26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Bayes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48B8C3-75B9-3EC7-C7EF-145F798941E6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A0B76BE-C1A4-E73D-77EA-A5F6F224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93" y="1665184"/>
            <a:ext cx="9392920" cy="4711884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58C9D780-6746-9AA4-F7F6-278D3CF31264}"/>
              </a:ext>
            </a:extLst>
          </p:cNvPr>
          <p:cNvSpPr/>
          <p:nvPr/>
        </p:nvSpPr>
        <p:spPr>
          <a:xfrm>
            <a:off x="3693990" y="4489574"/>
            <a:ext cx="483155" cy="20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8329706-8005-0DAA-3B03-0B8B1AC1A765}"/>
              </a:ext>
            </a:extLst>
          </p:cNvPr>
          <p:cNvSpPr/>
          <p:nvPr/>
        </p:nvSpPr>
        <p:spPr>
          <a:xfrm>
            <a:off x="3285281" y="6141302"/>
            <a:ext cx="753319" cy="20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D0DA127-6FD7-27B2-32D9-9F78C3D1E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1" y="1654092"/>
            <a:ext cx="5388695" cy="4704583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5EF8350C-4503-0EBD-1AF7-EB24543A6D50}"/>
              </a:ext>
            </a:extLst>
          </p:cNvPr>
          <p:cNvSpPr/>
          <p:nvPr/>
        </p:nvSpPr>
        <p:spPr>
          <a:xfrm>
            <a:off x="3693990" y="4489574"/>
            <a:ext cx="483155" cy="200190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B42976B-ED41-7074-78DA-6228F3704A41}"/>
              </a:ext>
            </a:extLst>
          </p:cNvPr>
          <p:cNvSpPr/>
          <p:nvPr/>
        </p:nvSpPr>
        <p:spPr>
          <a:xfrm>
            <a:off x="3285281" y="6141302"/>
            <a:ext cx="753319" cy="200190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EBBD62-4F72-8DBB-3B28-106F77B2BA70}"/>
              </a:ext>
            </a:extLst>
          </p:cNvPr>
          <p:cNvSpPr/>
          <p:nvPr/>
        </p:nvSpPr>
        <p:spPr>
          <a:xfrm>
            <a:off x="6855807" y="1678851"/>
            <a:ext cx="854499" cy="215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4ADFD6B-62AF-A572-70BF-EF357005F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160" y="5172349"/>
            <a:ext cx="1108492" cy="11258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00158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2" grpId="0" animBg="1"/>
      <p:bldP spid="22" grpId="1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27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Bayes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48B8C3-75B9-3EC7-C7EF-145F798941E6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temperature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49E286-F612-8A8E-D07D-9705C313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13" y="2049047"/>
            <a:ext cx="4130687" cy="401828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EE28B3-2483-4425-D88C-B2CB00D6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64" y="2106922"/>
            <a:ext cx="4130687" cy="4018282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4C7BB7C-5DDB-8610-38A6-38AA241C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65" y="3018160"/>
            <a:ext cx="1359634" cy="805389"/>
          </a:xfrm>
          <a:prstGeom prst="rect">
            <a:avLst/>
          </a:prstGeom>
        </p:spPr>
      </p:pic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09755828-EF49-60CB-0099-C4CD8ABF930E}"/>
              </a:ext>
            </a:extLst>
          </p:cNvPr>
          <p:cNvSpPr/>
          <p:nvPr/>
        </p:nvSpPr>
        <p:spPr>
          <a:xfrm>
            <a:off x="6313465" y="3865944"/>
            <a:ext cx="1386528" cy="167764"/>
          </a:xfrm>
          <a:prstGeom prst="rightArrow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4FE7B41-DD03-F0C6-B290-19C52DDCD85E}"/>
              </a:ext>
            </a:extLst>
          </p:cNvPr>
          <p:cNvSpPr/>
          <p:nvPr/>
        </p:nvSpPr>
        <p:spPr>
          <a:xfrm>
            <a:off x="2791881" y="5784270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85ACC61-AF40-77B5-2CF4-D8E308542B48}"/>
              </a:ext>
            </a:extLst>
          </p:cNvPr>
          <p:cNvSpPr/>
          <p:nvPr/>
        </p:nvSpPr>
        <p:spPr>
          <a:xfrm>
            <a:off x="2965062" y="4329549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944DDBF-274A-A397-BF88-A3CFF29C52C3}"/>
              </a:ext>
            </a:extLst>
          </p:cNvPr>
          <p:cNvSpPr/>
          <p:nvPr/>
        </p:nvSpPr>
        <p:spPr>
          <a:xfrm>
            <a:off x="8867098" y="4372607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B9A9758-0238-89A6-8D63-3F4ADD89AFBE}"/>
              </a:ext>
            </a:extLst>
          </p:cNvPr>
          <p:cNvSpPr/>
          <p:nvPr/>
        </p:nvSpPr>
        <p:spPr>
          <a:xfrm>
            <a:off x="8395856" y="5828290"/>
            <a:ext cx="766070" cy="137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690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28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A97783-70EA-5F8C-8D2F-9F498DF542BC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B7D419E-814B-2106-AA17-72E783BF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09" y="1844695"/>
            <a:ext cx="4756040" cy="42823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DFBDA6-3ED8-BA11-D67D-B15CDD8F21F8}"/>
              </a:ext>
            </a:extLst>
          </p:cNvPr>
          <p:cNvSpPr txBox="1"/>
          <p:nvPr/>
        </p:nvSpPr>
        <p:spPr>
          <a:xfrm>
            <a:off x="1795901" y="2571343"/>
            <a:ext cx="3396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Best </a:t>
            </a: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K = 7;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Search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</a:t>
            </a:r>
            <a:r>
              <a:rPr lang="it-IT" dirty="0">
                <a:latin typeface="Fira Sans Extra Condensed" panose="020B0503050000020004" pitchFamily="34" charset="0"/>
              </a:rPr>
              <a:t> = </a:t>
            </a:r>
            <a:r>
              <a:rPr lang="it-IT" dirty="0" err="1">
                <a:latin typeface="Fira Sans Extra Condensed" panose="020B0503050000020004" pitchFamily="34" charset="0"/>
              </a:rPr>
              <a:t>KDTree</a:t>
            </a:r>
            <a:r>
              <a:rPr lang="it-IT" dirty="0">
                <a:latin typeface="Fira Sans Extra Condensed" panose="020B0503050000020004" pitchFamily="34" charset="0"/>
              </a:rPr>
              <a:t>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DB1FEA5-A5A7-05C6-E4C3-CE68B913B3D8}"/>
              </a:ext>
            </a:extLst>
          </p:cNvPr>
          <p:cNvSpPr/>
          <p:nvPr/>
        </p:nvSpPr>
        <p:spPr>
          <a:xfrm>
            <a:off x="6820077" y="4445296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BCD7060-A89D-D826-F2D1-60D5E454E9F2}"/>
              </a:ext>
            </a:extLst>
          </p:cNvPr>
          <p:cNvSpPr/>
          <p:nvPr/>
        </p:nvSpPr>
        <p:spPr>
          <a:xfrm>
            <a:off x="6496947" y="5971722"/>
            <a:ext cx="670570" cy="155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C00E4BC-A85A-6B81-D1EB-98922BCF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834" y="1837937"/>
            <a:ext cx="4715418" cy="428237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78FDB2CC-2216-39CE-3114-E157CDB3CAC7}"/>
              </a:ext>
            </a:extLst>
          </p:cNvPr>
          <p:cNvSpPr/>
          <p:nvPr/>
        </p:nvSpPr>
        <p:spPr>
          <a:xfrm>
            <a:off x="6832232" y="4407065"/>
            <a:ext cx="483155" cy="200190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2A63437-BC64-4E11-709B-2D3D2C1406C0}"/>
              </a:ext>
            </a:extLst>
          </p:cNvPr>
          <p:cNvSpPr/>
          <p:nvPr/>
        </p:nvSpPr>
        <p:spPr>
          <a:xfrm>
            <a:off x="6496947" y="5925276"/>
            <a:ext cx="635173" cy="195031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2F56ECF-E18A-DDA4-C70B-559BDEF10FCC}"/>
              </a:ext>
            </a:extLst>
          </p:cNvPr>
          <p:cNvSpPr/>
          <p:nvPr/>
        </p:nvSpPr>
        <p:spPr>
          <a:xfrm>
            <a:off x="9728213" y="1841338"/>
            <a:ext cx="635173" cy="1950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CF372F5-8F46-C0B6-C24F-6EC93DAF1963}"/>
              </a:ext>
            </a:extLst>
          </p:cNvPr>
          <p:cNvSpPr txBox="1"/>
          <p:nvPr/>
        </p:nvSpPr>
        <p:spPr>
          <a:xfrm>
            <a:off x="10129465" y="2237026"/>
            <a:ext cx="1386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Extra Condensed" panose="020B0503050000020004" pitchFamily="34" charset="0"/>
              </a:rPr>
              <a:t>+ 3% </a:t>
            </a:r>
            <a:r>
              <a:rPr lang="it-IT" sz="1400" dirty="0" err="1">
                <a:latin typeface="Fira Sans Extra Condensed" panose="020B0503050000020004" pitchFamily="34" charset="0"/>
              </a:rPr>
              <a:t>respect</a:t>
            </a:r>
            <a:r>
              <a:rPr lang="it-IT" sz="1400" dirty="0">
                <a:latin typeface="Fira Sans Extra Condensed" panose="020B0503050000020004" pitchFamily="34" charset="0"/>
              </a:rPr>
              <a:t> to </a:t>
            </a:r>
            <a:r>
              <a:rPr lang="it-IT" sz="1400" dirty="0" err="1">
                <a:latin typeface="Fira Sans Extra Condensed" panose="020B0503050000020004" pitchFamily="34" charset="0"/>
              </a:rPr>
              <a:t>Naive</a:t>
            </a:r>
            <a:r>
              <a:rPr lang="it-IT" sz="1400" dirty="0">
                <a:latin typeface="Fira Sans Extra Condensed" panose="020B0503050000020004" pitchFamily="34" charset="0"/>
              </a:rPr>
              <a:t> </a:t>
            </a:r>
            <a:r>
              <a:rPr lang="it-IT" sz="1400" dirty="0" err="1">
                <a:latin typeface="Fira Sans Extra Condensed" panose="020B0503050000020004" pitchFamily="34" charset="0"/>
              </a:rPr>
              <a:t>Bayes</a:t>
            </a:r>
            <a:endParaRPr lang="it-IT" sz="1400" dirty="0">
              <a:latin typeface="Fira Sans Extra Condensed" panose="020B0503050000020004" pitchFamily="34" charset="0"/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72F2996-4A6C-A71F-DF0C-348CA2511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013" y="5108793"/>
            <a:ext cx="822709" cy="762088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411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4" grpId="0" animBg="1"/>
      <p:bldP spid="25" grpId="0" animBg="1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29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A97783-70EA-5F8C-8D2F-9F498DF542BC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temperature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22A623-FE03-2C62-D543-53AAFBF0B8BB}"/>
              </a:ext>
            </a:extLst>
          </p:cNvPr>
          <p:cNvSpPr txBox="1"/>
          <p:nvPr/>
        </p:nvSpPr>
        <p:spPr>
          <a:xfrm>
            <a:off x="1788553" y="2568971"/>
            <a:ext cx="3595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Best </a:t>
            </a: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K = 3;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Search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</a:t>
            </a:r>
            <a:r>
              <a:rPr lang="it-IT" dirty="0">
                <a:latin typeface="Fira Sans Extra Condensed" panose="020B0503050000020004" pitchFamily="34" charset="0"/>
              </a:rPr>
              <a:t> = </a:t>
            </a:r>
            <a:r>
              <a:rPr lang="it-IT" dirty="0" err="1">
                <a:latin typeface="Fira Sans Extra Condensed" panose="020B0503050000020004" pitchFamily="34" charset="0"/>
              </a:rPr>
              <a:t>LinearNN</a:t>
            </a:r>
            <a:r>
              <a:rPr lang="it-IT" dirty="0">
                <a:latin typeface="Fira Sans Extra Condensed" panose="020B0503050000020004" pitchFamily="34" charset="0"/>
              </a:rPr>
              <a:t>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Distance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Function</a:t>
            </a:r>
            <a:r>
              <a:rPr lang="it-IT" dirty="0">
                <a:latin typeface="Fira Sans Extra Condensed" panose="020B0503050000020004" pitchFamily="34" charset="0"/>
              </a:rPr>
              <a:t> = </a:t>
            </a:r>
            <a:r>
              <a:rPr lang="it-IT" dirty="0" err="1">
                <a:latin typeface="Fira Sans Extra Condensed" panose="020B0503050000020004" pitchFamily="34" charset="0"/>
              </a:rPr>
              <a:t>Euclidean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45BB1BF-DA9C-7332-686E-2435916E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85" y="1796649"/>
            <a:ext cx="4776357" cy="4403801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1AA859D-DCDA-3C02-3266-7D572AA0198E}"/>
              </a:ext>
            </a:extLst>
          </p:cNvPr>
          <p:cNvSpPr/>
          <p:nvPr/>
        </p:nvSpPr>
        <p:spPr>
          <a:xfrm>
            <a:off x="6811392" y="4259484"/>
            <a:ext cx="457510" cy="172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7823E02-5E4B-C848-1137-558A922CFB98}"/>
              </a:ext>
            </a:extLst>
          </p:cNvPr>
          <p:cNvSpPr/>
          <p:nvPr/>
        </p:nvSpPr>
        <p:spPr>
          <a:xfrm>
            <a:off x="6504972" y="5870292"/>
            <a:ext cx="603813" cy="172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C9E143E-5367-0B58-5D0D-3481071B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685" y="1807204"/>
            <a:ext cx="4866656" cy="4393245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F6245781-1454-0F55-3C9A-5378037E158C}"/>
              </a:ext>
            </a:extLst>
          </p:cNvPr>
          <p:cNvSpPr/>
          <p:nvPr/>
        </p:nvSpPr>
        <p:spPr>
          <a:xfrm>
            <a:off x="6832232" y="4245020"/>
            <a:ext cx="483155" cy="200190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C90260F-6FA3-4E53-9013-8037E809CF07}"/>
              </a:ext>
            </a:extLst>
          </p:cNvPr>
          <p:cNvSpPr/>
          <p:nvPr/>
        </p:nvSpPr>
        <p:spPr>
          <a:xfrm>
            <a:off x="6496947" y="5821102"/>
            <a:ext cx="635173" cy="195031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041365D-4638-632B-88E7-1C60FFA37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95" y="5099365"/>
            <a:ext cx="1342314" cy="8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71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14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C8D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it-IT" sz="2400" kern="0" dirty="0" err="1">
                <a:solidFill>
                  <a:srgbClr val="F7F7F7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Summary</a:t>
            </a:r>
            <a:endParaRPr lang="it-IT" sz="2400" kern="0" dirty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 dirty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2;p15">
            <a:extLst>
              <a:ext uri="{FF2B5EF4-FFF2-40B4-BE49-F238E27FC236}">
                <a16:creationId xmlns:a16="http://schemas.microsoft.com/office/drawing/2014/main" id="{67071C64-09BD-A285-9712-F0AB2320F5DE}"/>
              </a:ext>
            </a:extLst>
          </p:cNvPr>
          <p:cNvSpPr/>
          <p:nvPr/>
        </p:nvSpPr>
        <p:spPr>
          <a:xfrm>
            <a:off x="-13252" y="5889048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it-IT" sz="2400" kern="0" err="1">
                <a:solidFill>
                  <a:srgbClr val="F7F7F7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Summary</a:t>
            </a: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0;p15">
            <a:extLst>
              <a:ext uri="{FF2B5EF4-FFF2-40B4-BE49-F238E27FC236}">
                <a16:creationId xmlns:a16="http://schemas.microsoft.com/office/drawing/2014/main" id="{DA3CD708-FEEF-EB2B-FD1B-1F31D0ADC3D7}"/>
              </a:ext>
            </a:extLst>
          </p:cNvPr>
          <p:cNvSpPr/>
          <p:nvPr/>
        </p:nvSpPr>
        <p:spPr>
          <a:xfrm>
            <a:off x="1797737" y="6512004"/>
            <a:ext cx="1380780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2" name="Google Shape;60;p15">
            <a:extLst>
              <a:ext uri="{FF2B5EF4-FFF2-40B4-BE49-F238E27FC236}">
                <a16:creationId xmlns:a16="http://schemas.microsoft.com/office/drawing/2014/main" id="{905E0E0F-6A28-A11B-CE41-3B13636D2213}"/>
              </a:ext>
            </a:extLst>
          </p:cNvPr>
          <p:cNvSpPr/>
          <p:nvPr/>
        </p:nvSpPr>
        <p:spPr>
          <a:xfrm>
            <a:off x="1791989" y="587088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91B29B0E-2BA8-AF6A-756C-280B357075D6}"/>
              </a:ext>
            </a:extLst>
          </p:cNvPr>
          <p:cNvSpPr/>
          <p:nvPr/>
        </p:nvSpPr>
        <p:spPr>
          <a:xfrm>
            <a:off x="3583832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Analysis</a:t>
            </a: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0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Simulation</a:t>
            </a:r>
            <a:endParaRPr sz="20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75675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Design</a:t>
            </a: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Future </a:t>
            </a:r>
            <a:r>
              <a:rPr kumimoji="0" lang="it-IT" sz="1400" b="0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0D2CD-A11B-90F6-8F06-9771D24AF486}"/>
              </a:ext>
            </a:extLst>
          </p:cNvPr>
          <p:cNvSpPr txBox="1"/>
          <p:nvPr/>
        </p:nvSpPr>
        <p:spPr>
          <a:xfrm>
            <a:off x="664997" y="2156026"/>
            <a:ext cx="428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B2D9AB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Analysis of a </a:t>
            </a:r>
            <a:r>
              <a:rPr lang="it-IT" err="1">
                <a:latin typeface="Fira Sans Extra Condensed" panose="020B0503050000020004" pitchFamily="34" charset="0"/>
              </a:rPr>
              <a:t>given</a:t>
            </a:r>
            <a:r>
              <a:rPr lang="it-IT">
                <a:latin typeface="Fira Sans Extra Condensed" panose="020B0503050000020004" pitchFamily="34" charset="0"/>
              </a:rPr>
              <a:t> dataset in </a:t>
            </a:r>
            <a:r>
              <a:rPr lang="it-IT" err="1">
                <a:latin typeface="Fira Sans Extra Condensed" panose="020B0503050000020004" pitchFamily="34" charset="0"/>
              </a:rPr>
              <a:t>order</a:t>
            </a:r>
            <a:r>
              <a:rPr lang="it-IT">
                <a:latin typeface="Fira Sans Extra Condensed" panose="020B0503050000020004" pitchFamily="34" charset="0"/>
              </a:rPr>
              <a:t> to test the </a:t>
            </a:r>
            <a:r>
              <a:rPr lang="it-IT" err="1">
                <a:latin typeface="Fira Sans Extra Condensed" panose="020B0503050000020004" pitchFamily="34" charset="0"/>
              </a:rPr>
              <a:t>functioning</a:t>
            </a:r>
            <a:r>
              <a:rPr lang="it-IT">
                <a:latin typeface="Fira Sans Extra Condensed" panose="020B0503050000020004" pitchFamily="34" charset="0"/>
              </a:rPr>
              <a:t> of </a:t>
            </a:r>
            <a:r>
              <a:rPr lang="it-IT" err="1">
                <a:latin typeface="Fira Sans Extra Condensed" panose="020B0503050000020004" pitchFamily="34" charset="0"/>
              </a:rPr>
              <a:t>different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algorithms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using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Weka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as</a:t>
            </a:r>
            <a:r>
              <a:rPr lang="it-IT">
                <a:latin typeface="Fira Sans Extra Condensed" panose="020B0503050000020004" pitchFamily="34" charset="0"/>
              </a:rPr>
              <a:t> </a:t>
            </a:r>
            <a:r>
              <a:rPr lang="it-IT" err="1">
                <a:latin typeface="Fira Sans Extra Condensed" panose="020B0503050000020004" pitchFamily="34" charset="0"/>
              </a:rPr>
              <a:t>testbed</a:t>
            </a:r>
            <a:endParaRPr lang="it-IT">
              <a:latin typeface="Fira Sans Extra Condensed" panose="020B0503050000020004" pitchFamily="34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A2551C4-8F8E-B70F-9D85-4DDBF63C6074}"/>
              </a:ext>
            </a:extLst>
          </p:cNvPr>
          <p:cNvSpPr txBox="1"/>
          <p:nvPr/>
        </p:nvSpPr>
        <p:spPr>
          <a:xfrm>
            <a:off x="7002979" y="4083974"/>
            <a:ext cx="451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B2D9AB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Application of </a:t>
            </a:r>
            <a:r>
              <a:rPr lang="en-US" dirty="0">
                <a:latin typeface="Fira Sans Extra Condensed" panose="020B0503050000020004" pitchFamily="34" charset="0"/>
              </a:rPr>
              <a:t>regression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r>
              <a:rPr lang="it-IT" dirty="0">
                <a:latin typeface="Fira Sans Extra Condensed" panose="020B0503050000020004" pitchFamily="34" charset="0"/>
              </a:rPr>
              <a:t> on the new dataset and on a single reading </a:t>
            </a:r>
            <a:r>
              <a:rPr lang="it-IT" dirty="0" err="1">
                <a:latin typeface="Fira Sans Extra Condensed" panose="020B0503050000020004" pitchFamily="34" charset="0"/>
              </a:rPr>
              <a:t>that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en-US" dirty="0">
                <a:latin typeface="Fira Sans Extra Condensed" panose="020B0503050000020004" pitchFamily="34" charset="0"/>
              </a:rPr>
              <a:t>emulates</a:t>
            </a:r>
            <a:r>
              <a:rPr lang="it-IT" dirty="0">
                <a:latin typeface="Fira Sans Extra Condensed" panose="020B0503050000020004" pitchFamily="34" charset="0"/>
              </a:rPr>
              <a:t> a </a:t>
            </a:r>
            <a:r>
              <a:rPr lang="it-IT" dirty="0" err="1">
                <a:latin typeface="Fira Sans Extra Condensed" panose="020B0503050000020004" pitchFamily="34" charset="0"/>
              </a:rPr>
              <a:t>fail</a:t>
            </a:r>
            <a:r>
              <a:rPr lang="it-IT" dirty="0">
                <a:latin typeface="Fira Sans Extra Condensed" panose="020B0503050000020004" pitchFamily="34" charset="0"/>
              </a:rPr>
              <a:t> from the system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38E8A8-3BD2-74C0-4291-03571BF111A0}"/>
              </a:ext>
            </a:extLst>
          </p:cNvPr>
          <p:cNvSpPr txBox="1"/>
          <p:nvPr/>
        </p:nvSpPr>
        <p:spPr>
          <a:xfrm>
            <a:off x="424861" y="652056"/>
            <a:ext cx="5378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solidFill>
                  <a:srgbClr val="B2D9AB"/>
                </a:solidFill>
                <a:latin typeface="Fira Sans Extra Condensed" panose="020B0503050000020004" pitchFamily="34" charset="0"/>
              </a:rPr>
              <a:t>What</a:t>
            </a:r>
            <a:r>
              <a:rPr lang="it-IT" sz="6000" b="1" dirty="0">
                <a:solidFill>
                  <a:srgbClr val="B2D9AB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6000" b="1" dirty="0" err="1">
                <a:solidFill>
                  <a:srgbClr val="B2D9AB"/>
                </a:solidFill>
                <a:latin typeface="Fira Sans Extra Condensed" panose="020B0503050000020004" pitchFamily="34" charset="0"/>
              </a:rPr>
              <a:t>is</a:t>
            </a:r>
            <a:r>
              <a:rPr lang="it-IT" sz="6000" b="1" dirty="0">
                <a:solidFill>
                  <a:srgbClr val="B2D9AB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6000" b="1" dirty="0" err="1">
                <a:solidFill>
                  <a:srgbClr val="B2D9AB"/>
                </a:solidFill>
                <a:latin typeface="Fira Sans Extra Condensed" panose="020B0503050000020004" pitchFamily="34" charset="0"/>
              </a:rPr>
              <a:t>it</a:t>
            </a:r>
            <a:r>
              <a:rPr lang="it-IT" sz="6000" b="1" dirty="0">
                <a:solidFill>
                  <a:srgbClr val="B2D9AB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6000" b="1" dirty="0" err="1">
                <a:solidFill>
                  <a:srgbClr val="B2D9AB"/>
                </a:solidFill>
                <a:latin typeface="Fira Sans Extra Condensed" panose="020B0503050000020004" pitchFamily="34" charset="0"/>
              </a:rPr>
              <a:t>about</a:t>
            </a:r>
            <a:r>
              <a:rPr lang="it-IT" sz="6000" b="1" dirty="0">
                <a:solidFill>
                  <a:srgbClr val="B2D9AB"/>
                </a:solidFill>
                <a:latin typeface="Fira Sans Extra Condensed" panose="020B0503050000020004" pitchFamily="34" charset="0"/>
              </a:rPr>
              <a:t>?</a:t>
            </a:r>
          </a:p>
        </p:txBody>
      </p:sp>
      <p:sp>
        <p:nvSpPr>
          <p:cNvPr id="76" name="Segnaposto numero diapositiva 266">
            <a:extLst>
              <a:ext uri="{FF2B5EF4-FFF2-40B4-BE49-F238E27FC236}">
                <a16:creationId xmlns:a16="http://schemas.microsoft.com/office/drawing/2014/main" id="{487D1E42-24C5-7F21-8ACB-CD9591B0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3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AF1943E-A35D-4148-7639-7517B75C2554}"/>
              </a:ext>
            </a:extLst>
          </p:cNvPr>
          <p:cNvSpPr txBox="1"/>
          <p:nvPr/>
        </p:nvSpPr>
        <p:spPr>
          <a:xfrm>
            <a:off x="664997" y="4111685"/>
            <a:ext cx="428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B2D9AB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Implementation</a:t>
            </a:r>
            <a:r>
              <a:rPr lang="it-IT" dirty="0">
                <a:latin typeface="Fira Sans Extra Condensed" panose="020B0503050000020004" pitchFamily="34" charset="0"/>
              </a:rPr>
              <a:t> of a system </a:t>
            </a:r>
            <a:r>
              <a:rPr lang="it-IT" dirty="0" err="1">
                <a:latin typeface="Fira Sans Extra Condensed" panose="020B0503050000020004" pitchFamily="34" charset="0"/>
              </a:rPr>
              <a:t>able</a:t>
            </a:r>
            <a:r>
              <a:rPr lang="it-IT" dirty="0">
                <a:latin typeface="Fira Sans Extra Condensed" panose="020B0503050000020004" pitchFamily="34" charset="0"/>
              </a:rPr>
              <a:t> to </a:t>
            </a:r>
            <a:r>
              <a:rPr lang="it-IT" dirty="0" err="1">
                <a:latin typeface="Fira Sans Extra Condensed" panose="020B0503050000020004" pitchFamily="34" charset="0"/>
              </a:rPr>
              <a:t>collect</a:t>
            </a:r>
            <a:r>
              <a:rPr lang="it-IT" dirty="0">
                <a:latin typeface="Fira Sans Extra Condensed" panose="020B0503050000020004" pitchFamily="34" charset="0"/>
              </a:rPr>
              <a:t> data from </a:t>
            </a:r>
            <a:r>
              <a:rPr lang="it-IT" dirty="0" err="1">
                <a:latin typeface="Fira Sans Extra Condensed" panose="020B0503050000020004" pitchFamily="34" charset="0"/>
              </a:rPr>
              <a:t>different</a:t>
            </a:r>
            <a:r>
              <a:rPr lang="it-IT" dirty="0">
                <a:latin typeface="Fira Sans Extra Condensed" panose="020B0503050000020004" pitchFamily="34" charset="0"/>
              </a:rPr>
              <a:t> sources in </a:t>
            </a:r>
            <a:r>
              <a:rPr lang="it-IT" dirty="0" err="1">
                <a:latin typeface="Fira Sans Extra Condensed" panose="020B0503050000020004" pitchFamily="34" charset="0"/>
              </a:rPr>
              <a:t>order</a:t>
            </a:r>
            <a:r>
              <a:rPr lang="it-IT" dirty="0">
                <a:latin typeface="Fira Sans Extra Condensed" panose="020B0503050000020004" pitchFamily="34" charset="0"/>
              </a:rPr>
              <a:t> to create a new dataset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8974BD4-1561-A625-B813-CD297B2E94C7}"/>
              </a:ext>
            </a:extLst>
          </p:cNvPr>
          <p:cNvSpPr txBox="1"/>
          <p:nvPr/>
        </p:nvSpPr>
        <p:spPr>
          <a:xfrm>
            <a:off x="7012216" y="2156026"/>
            <a:ext cx="451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B2D9AB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Analysis of the new dataset with </a:t>
            </a:r>
            <a:r>
              <a:rPr lang="it-IT" dirty="0" err="1">
                <a:latin typeface="Fira Sans Extra Condensed" panose="020B0503050000020004" pitchFamily="34" charset="0"/>
              </a:rPr>
              <a:t>Weka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using</a:t>
            </a:r>
            <a:r>
              <a:rPr lang="it-IT" dirty="0">
                <a:latin typeface="Fira Sans Extra Condensed" panose="020B0503050000020004" pitchFamily="34" charset="0"/>
              </a:rPr>
              <a:t> the </a:t>
            </a:r>
            <a:r>
              <a:rPr lang="it-IT" dirty="0" err="1">
                <a:latin typeface="Fira Sans Extra Condensed" panose="020B0503050000020004" pitchFamily="34" charset="0"/>
              </a:rPr>
              <a:t>same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tested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before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88C3D7-2BD3-F1BD-4DDF-B6846319CE34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</p:spTree>
    <p:extLst>
      <p:ext uri="{BB962C8B-B14F-4D97-AF65-F5344CB8AC3E}">
        <p14:creationId xmlns:p14="http://schemas.microsoft.com/office/powerpoint/2010/main" val="3518419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D9AB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30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4219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Forest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19667-FFB5-4F0D-2E0D-43DC6713A2C9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7C6D83-F199-E492-5CB2-73D9D82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15" y="2094170"/>
            <a:ext cx="3768641" cy="39825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1944DD-BAA1-722A-5977-87E88BE0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37" y="2135332"/>
            <a:ext cx="4346976" cy="3941376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3DD58C1-7053-6BA4-13F3-55DC82321639}"/>
              </a:ext>
            </a:extLst>
          </p:cNvPr>
          <p:cNvSpPr/>
          <p:nvPr/>
        </p:nvSpPr>
        <p:spPr>
          <a:xfrm>
            <a:off x="6174568" y="3865944"/>
            <a:ext cx="1386528" cy="167764"/>
          </a:xfrm>
          <a:prstGeom prst="rightArrow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8892407-F6F9-4425-79AF-3A11BF11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05" y="3047956"/>
            <a:ext cx="848689" cy="762088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6D5996C-82D9-20B3-E473-2F31ADE4C235}"/>
              </a:ext>
            </a:extLst>
          </p:cNvPr>
          <p:cNvSpPr/>
          <p:nvPr/>
        </p:nvSpPr>
        <p:spPr>
          <a:xfrm>
            <a:off x="3254430" y="4468448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4648A3A-6F2C-84D9-F7E5-AD4CAF49F816}"/>
              </a:ext>
            </a:extLst>
          </p:cNvPr>
          <p:cNvSpPr/>
          <p:nvPr/>
        </p:nvSpPr>
        <p:spPr>
          <a:xfrm>
            <a:off x="3023898" y="5883077"/>
            <a:ext cx="551590" cy="968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BDCC18-9367-5921-2C54-B692DDC55462}"/>
              </a:ext>
            </a:extLst>
          </p:cNvPr>
          <p:cNvSpPr/>
          <p:nvPr/>
        </p:nvSpPr>
        <p:spPr>
          <a:xfrm>
            <a:off x="8696463" y="4516676"/>
            <a:ext cx="461063" cy="123729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0A79517-FC72-5F37-3EE1-C9958B186F09}"/>
              </a:ext>
            </a:extLst>
          </p:cNvPr>
          <p:cNvSpPr/>
          <p:nvPr/>
        </p:nvSpPr>
        <p:spPr>
          <a:xfrm>
            <a:off x="8465931" y="5931305"/>
            <a:ext cx="551590" cy="96892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913DAC53-B862-B613-A34D-EC301F37E37A}"/>
              </a:ext>
            </a:extLst>
          </p:cNvPr>
          <p:cNvSpPr/>
          <p:nvPr/>
        </p:nvSpPr>
        <p:spPr>
          <a:xfrm>
            <a:off x="11392923" y="2135331"/>
            <a:ext cx="628328" cy="134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F8508D-DCE1-2DE9-953F-F0FB320B0105}"/>
              </a:ext>
            </a:extLst>
          </p:cNvPr>
          <p:cNvSpPr txBox="1"/>
          <p:nvPr/>
        </p:nvSpPr>
        <p:spPr>
          <a:xfrm>
            <a:off x="11327913" y="2534559"/>
            <a:ext cx="999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Extra Condensed" panose="020B0503050000020004" pitchFamily="34" charset="0"/>
              </a:rPr>
              <a:t>+ 0.4% </a:t>
            </a:r>
            <a:r>
              <a:rPr lang="it-IT" sz="1400" dirty="0" err="1">
                <a:latin typeface="Fira Sans Extra Condensed" panose="020B0503050000020004" pitchFamily="34" charset="0"/>
              </a:rPr>
              <a:t>respect</a:t>
            </a:r>
            <a:r>
              <a:rPr lang="it-IT" sz="1400" dirty="0">
                <a:latin typeface="Fira Sans Extra Condensed" panose="020B0503050000020004" pitchFamily="34" charset="0"/>
              </a:rPr>
              <a:t> to KNN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166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31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4219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sz="2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Forest</a:t>
            </a:r>
            <a:endParaRPr lang="it-IT" sz="2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19667-FFB5-4F0D-2E0D-43DC6713A2C9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temperature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6B66BD-C235-25D0-12AB-F5382987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95" y="2226899"/>
            <a:ext cx="3812106" cy="385604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ABF451-1216-FE51-DA43-A54B6125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87" y="2192953"/>
            <a:ext cx="4040754" cy="3856049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C1235462-360B-BCA1-5A6D-375A8F97C0DE}"/>
              </a:ext>
            </a:extLst>
          </p:cNvPr>
          <p:cNvSpPr/>
          <p:nvPr/>
        </p:nvSpPr>
        <p:spPr>
          <a:xfrm>
            <a:off x="6272780" y="3953214"/>
            <a:ext cx="1386528" cy="167764"/>
          </a:xfrm>
          <a:prstGeom prst="rightArrow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8E1147E-BDF6-5030-180B-56704E06B35D}"/>
              </a:ext>
            </a:extLst>
          </p:cNvPr>
          <p:cNvSpPr/>
          <p:nvPr/>
        </p:nvSpPr>
        <p:spPr>
          <a:xfrm>
            <a:off x="3254430" y="4375851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132321A-0049-150D-C60A-96903CCCE9C0}"/>
              </a:ext>
            </a:extLst>
          </p:cNvPr>
          <p:cNvSpPr/>
          <p:nvPr/>
        </p:nvSpPr>
        <p:spPr>
          <a:xfrm>
            <a:off x="3034511" y="5764813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48C0B79-B89A-3E42-F2C7-27AC5AC8CFE9}"/>
              </a:ext>
            </a:extLst>
          </p:cNvPr>
          <p:cNvSpPr/>
          <p:nvPr/>
        </p:nvSpPr>
        <p:spPr>
          <a:xfrm>
            <a:off x="8812211" y="4354629"/>
            <a:ext cx="461063" cy="123729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D28D3A7-CE4F-B27F-C6F7-A00C939EA940}"/>
              </a:ext>
            </a:extLst>
          </p:cNvPr>
          <p:cNvSpPr/>
          <p:nvPr/>
        </p:nvSpPr>
        <p:spPr>
          <a:xfrm>
            <a:off x="8661738" y="5732020"/>
            <a:ext cx="461063" cy="123729"/>
          </a:xfrm>
          <a:prstGeom prst="rect">
            <a:avLst/>
          </a:prstGeom>
          <a:noFill/>
          <a:ln w="19050">
            <a:solidFill>
              <a:srgbClr val="0BC7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B9C2027-6D08-FA40-5C4D-EFD971DB7625}"/>
              </a:ext>
            </a:extLst>
          </p:cNvPr>
          <p:cNvSpPr/>
          <p:nvPr/>
        </p:nvSpPr>
        <p:spPr>
          <a:xfrm>
            <a:off x="11369773" y="2193205"/>
            <a:ext cx="628328" cy="134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CA5F290-8B6A-4BA5-00C2-C91327B4E027}"/>
              </a:ext>
            </a:extLst>
          </p:cNvPr>
          <p:cNvSpPr txBox="1"/>
          <p:nvPr/>
        </p:nvSpPr>
        <p:spPr>
          <a:xfrm>
            <a:off x="11299918" y="2690336"/>
            <a:ext cx="999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Extra Condensed" panose="020B0503050000020004" pitchFamily="34" charset="0"/>
              </a:rPr>
              <a:t>+ 0.06 % </a:t>
            </a:r>
            <a:r>
              <a:rPr lang="it-IT" sz="1400" dirty="0" err="1">
                <a:latin typeface="Fira Sans Extra Condensed" panose="020B0503050000020004" pitchFamily="34" charset="0"/>
              </a:rPr>
              <a:t>respect</a:t>
            </a:r>
            <a:r>
              <a:rPr lang="it-IT" sz="1400" dirty="0">
                <a:latin typeface="Fira Sans Extra Condensed" panose="020B0503050000020004" pitchFamily="34" charset="0"/>
              </a:rPr>
              <a:t> to KNN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58EFDC-9FC5-01F2-D1AF-FFE425312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140" y="3076884"/>
            <a:ext cx="814049" cy="7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9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32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A8508A-7CBA-1AE1-3008-548C0D17918F}"/>
              </a:ext>
            </a:extLst>
          </p:cNvPr>
          <p:cNvSpPr txBox="1"/>
          <p:nvPr/>
        </p:nvSpPr>
        <p:spPr>
          <a:xfrm>
            <a:off x="1795901" y="2571343"/>
            <a:ext cx="33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Best </a:t>
            </a: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Blend = 16;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09B960-0099-FEFA-7648-0B62F2A23A81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humidity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88696D3-E281-20DE-BC0F-B2815CFEC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00" y="1858059"/>
            <a:ext cx="4981833" cy="4538316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824536B1-9272-5B25-CB8F-5E2344CE1A54}"/>
              </a:ext>
            </a:extLst>
          </p:cNvPr>
          <p:cNvSpPr/>
          <p:nvPr/>
        </p:nvSpPr>
        <p:spPr>
          <a:xfrm>
            <a:off x="5986055" y="4618921"/>
            <a:ext cx="461063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01432FE-9EAB-95D2-96C6-7557820F99B6}"/>
              </a:ext>
            </a:extLst>
          </p:cNvPr>
          <p:cNvSpPr/>
          <p:nvPr/>
        </p:nvSpPr>
        <p:spPr>
          <a:xfrm>
            <a:off x="5553085" y="6252865"/>
            <a:ext cx="789842" cy="123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185D754-B57F-8479-373C-6051A085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00" y="1858059"/>
            <a:ext cx="5116119" cy="4635831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A9656D3-D013-B822-D393-FC90BA597999}"/>
              </a:ext>
            </a:extLst>
          </p:cNvPr>
          <p:cNvSpPr/>
          <p:nvPr/>
        </p:nvSpPr>
        <p:spPr>
          <a:xfrm>
            <a:off x="6022003" y="4615411"/>
            <a:ext cx="483155" cy="20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6D8B57E-9471-5137-B306-DC52D6A1CD76}"/>
              </a:ext>
            </a:extLst>
          </p:cNvPr>
          <p:cNvSpPr/>
          <p:nvPr/>
        </p:nvSpPr>
        <p:spPr>
          <a:xfrm>
            <a:off x="5665998" y="6276498"/>
            <a:ext cx="676929" cy="217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F11F794-D458-1301-D738-519844D1E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813" y="4911837"/>
            <a:ext cx="1225557" cy="11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46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33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A15C2-942B-0B92-FA41-635D2C7AFEFD}"/>
              </a:ext>
            </a:extLst>
          </p:cNvPr>
          <p:cNvSpPr txBox="1"/>
          <p:nvPr/>
        </p:nvSpPr>
        <p:spPr>
          <a:xfrm>
            <a:off x="66575" y="1917317"/>
            <a:ext cx="22020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Preprocessing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Naive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Bayes</a:t>
            </a:r>
            <a:endParaRPr lang="it-IT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KNN</a:t>
            </a: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Random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Fira Sans Extra Condensed" panose="020B0503050000020004" pitchFamily="34" charset="0"/>
              </a:rPr>
              <a:t>Forest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  <a:latin typeface="Fira Sans Extra Condensed" panose="020B0503050000020004" pitchFamily="34" charset="0"/>
            </a:endParaRPr>
          </a:p>
          <a:p>
            <a:pPr marL="342900" indent="-342900" algn="just">
              <a:buClr>
                <a:srgbClr val="395B8E"/>
              </a:buClr>
              <a:buFont typeface="+mj-lt"/>
              <a:buAutoNum type="arabicPeriod"/>
            </a:pPr>
            <a:r>
              <a:rPr lang="it-IT" sz="2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K-Star</a:t>
            </a:r>
          </a:p>
          <a:p>
            <a:pPr marL="285750" indent="-285750" algn="just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A8508A-7CBA-1AE1-3008-548C0D17918F}"/>
              </a:ext>
            </a:extLst>
          </p:cNvPr>
          <p:cNvSpPr txBox="1"/>
          <p:nvPr/>
        </p:nvSpPr>
        <p:spPr>
          <a:xfrm>
            <a:off x="1795901" y="2571343"/>
            <a:ext cx="339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Best </a:t>
            </a: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Blend = 17;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09B960-0099-FEFA-7648-0B62F2A23A81}"/>
              </a:ext>
            </a:extLst>
          </p:cNvPr>
          <p:cNvSpPr txBox="1"/>
          <p:nvPr/>
        </p:nvSpPr>
        <p:spPr>
          <a:xfrm>
            <a:off x="4995807" y="1303569"/>
            <a:ext cx="291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r>
              <a:rPr lang="it-IT" dirty="0" err="1">
                <a:latin typeface="Fira Sans Extra Condensed" panose="020B0503050000020004" pitchFamily="34" charset="0"/>
              </a:rPr>
              <a:t>Classification</a:t>
            </a:r>
            <a:r>
              <a:rPr lang="it-IT" dirty="0">
                <a:latin typeface="Fira Sans Extra Condensed" panose="020B0503050000020004" pitchFamily="34" charset="0"/>
              </a:rPr>
              <a:t> for temperature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6CF54CA-8888-F60F-C37D-0BA7472E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1" y="1672901"/>
            <a:ext cx="5118153" cy="475828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ACEAD13-01FF-4AF0-A506-1B0AEE3A687A}"/>
              </a:ext>
            </a:extLst>
          </p:cNvPr>
          <p:cNvSpPr/>
          <p:nvPr/>
        </p:nvSpPr>
        <p:spPr>
          <a:xfrm>
            <a:off x="5839619" y="5952407"/>
            <a:ext cx="676929" cy="217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CBD647-C7DB-7C3B-C0F8-50F83A67CF53}"/>
              </a:ext>
            </a:extLst>
          </p:cNvPr>
          <p:cNvSpPr/>
          <p:nvPr/>
        </p:nvSpPr>
        <p:spPr>
          <a:xfrm>
            <a:off x="6180881" y="4285652"/>
            <a:ext cx="462989" cy="217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BD4DA20-8024-4B92-053D-02FA5349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23" y="1701667"/>
            <a:ext cx="5110376" cy="4641260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8D7C15A-F9C1-741F-0403-4588183FC781}"/>
              </a:ext>
            </a:extLst>
          </p:cNvPr>
          <p:cNvSpPr/>
          <p:nvPr/>
        </p:nvSpPr>
        <p:spPr>
          <a:xfrm>
            <a:off x="6195624" y="4268170"/>
            <a:ext cx="483155" cy="20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737FE1-94C5-E23C-B553-4B93744E3CB2}"/>
              </a:ext>
            </a:extLst>
          </p:cNvPr>
          <p:cNvSpPr/>
          <p:nvPr/>
        </p:nvSpPr>
        <p:spPr>
          <a:xfrm>
            <a:off x="5448969" y="5952407"/>
            <a:ext cx="1056189" cy="217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E187605A-51CA-BFDB-D5BB-4B1D64305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798" y="4428103"/>
            <a:ext cx="2062097" cy="12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7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34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Classification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1296907-B10F-BD89-3628-ECA86B33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62" y="2373618"/>
            <a:ext cx="7252638" cy="341533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71939D6-75BB-F761-F6AC-9B203F0C80B6}"/>
              </a:ext>
            </a:extLst>
          </p:cNvPr>
          <p:cNvSpPr txBox="1"/>
          <p:nvPr/>
        </p:nvSpPr>
        <p:spPr>
          <a:xfrm>
            <a:off x="740574" y="2346711"/>
            <a:ext cx="3148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/>
              <a:t>A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b="1" dirty="0" err="1"/>
              <a:t>balanced</a:t>
            </a:r>
            <a:r>
              <a:rPr lang="it-IT" b="1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 </a:t>
            </a:r>
            <a:r>
              <a:rPr lang="it-IT" dirty="0" err="1"/>
              <a:t>classified</a:t>
            </a:r>
            <a:r>
              <a:rPr lang="it-IT" dirty="0"/>
              <a:t> more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wrongly</a:t>
            </a:r>
            <a:r>
              <a:rPr lang="it-IT" dirty="0"/>
              <a:t> </a:t>
            </a:r>
            <a:r>
              <a:rPr lang="it-IT" dirty="0" err="1"/>
              <a:t>classified</a:t>
            </a:r>
            <a:endParaRPr lang="it-IT" dirty="0"/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/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b="1" dirty="0"/>
              <a:t> </a:t>
            </a:r>
            <a:r>
              <a:rPr lang="it-IT" dirty="0" err="1"/>
              <a:t>produced</a:t>
            </a:r>
            <a:r>
              <a:rPr lang="it-IT" dirty="0"/>
              <a:t> the best </a:t>
            </a:r>
            <a:r>
              <a:rPr lang="it-IT" dirty="0" err="1"/>
              <a:t>results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3778002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35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Association Rules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F22D96-593F-48C4-3191-115E53C5C7EC}"/>
              </a:ext>
            </a:extLst>
          </p:cNvPr>
          <p:cNvSpPr txBox="1"/>
          <p:nvPr/>
        </p:nvSpPr>
        <p:spPr>
          <a:xfrm>
            <a:off x="676649" y="2334996"/>
            <a:ext cx="36175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dirty="0">
                <a:latin typeface="Fira Sans Extra Condensed" panose="020B0503050000020004" pitchFamily="34" charset="0"/>
              </a:rPr>
              <a:t> for mining </a:t>
            </a:r>
            <a:r>
              <a:rPr lang="it-IT" dirty="0" err="1">
                <a:latin typeface="Fira Sans Extra Condensed" panose="020B0503050000020004" pitchFamily="34" charset="0"/>
              </a:rPr>
              <a:t>association</a:t>
            </a:r>
            <a:r>
              <a:rPr lang="it-IT" dirty="0">
                <a:latin typeface="Fira Sans Extra Condensed" panose="020B0503050000020004" pitchFamily="34" charset="0"/>
              </a:rPr>
              <a:t> rules: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# </a:t>
            </a:r>
            <a:r>
              <a:rPr lang="it-IT" i="1" dirty="0" err="1">
                <a:latin typeface="Fira Sans Extra Condensed" panose="020B0503050000020004" pitchFamily="34" charset="0"/>
              </a:rPr>
              <a:t>elements</a:t>
            </a:r>
            <a:r>
              <a:rPr lang="it-IT" dirty="0">
                <a:latin typeface="Fira Sans Extra Condensed" panose="020B0503050000020004" pitchFamily="34" charset="0"/>
              </a:rPr>
              <a:t> = 3730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>
                <a:latin typeface="Fira Sans Extra Condensed" panose="020B0503050000020004" pitchFamily="34" charset="0"/>
              </a:rPr>
              <a:t>Minimum Support </a:t>
            </a:r>
            <a:r>
              <a:rPr lang="it-IT" dirty="0">
                <a:latin typeface="Fira Sans Extra Condensed" panose="020B0503050000020004" pitchFamily="34" charset="0"/>
              </a:rPr>
              <a:t>= 40% (1492)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>
                <a:latin typeface="Fira Sans Extra Condensed" panose="020B0503050000020004" pitchFamily="34" charset="0"/>
              </a:rPr>
              <a:t>Confidence</a:t>
            </a:r>
            <a:r>
              <a:rPr lang="it-IT" dirty="0">
                <a:latin typeface="Fira Sans Extra Condensed" panose="020B0503050000020004" pitchFamily="34" charset="0"/>
              </a:rPr>
              <a:t> = 0.9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Tests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performed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using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b="1" dirty="0">
                <a:latin typeface="Fira Sans Extra Condensed" panose="020B0503050000020004" pitchFamily="34" charset="0"/>
              </a:rPr>
              <a:t>Apriori</a:t>
            </a:r>
            <a:r>
              <a:rPr lang="it-IT" dirty="0">
                <a:latin typeface="Fira Sans Extra Condensed" panose="020B0503050000020004" pitchFamily="34" charset="0"/>
              </a:rPr>
              <a:t> and </a:t>
            </a:r>
            <a:r>
              <a:rPr lang="it-IT" b="1" dirty="0">
                <a:latin typeface="Fira Sans Extra Condensed" panose="020B0503050000020004" pitchFamily="34" charset="0"/>
              </a:rPr>
              <a:t>FP-</a:t>
            </a:r>
            <a:r>
              <a:rPr lang="it-IT" b="1" dirty="0" err="1">
                <a:latin typeface="Fira Sans Extra Condensed" panose="020B0503050000020004" pitchFamily="34" charset="0"/>
              </a:rPr>
              <a:t>Growth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9A809D-DF15-8968-8E3E-CE917DAD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67" y="2017387"/>
            <a:ext cx="6631054" cy="3970318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089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30AF5C86-25B9-5456-1F70-A69887B3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36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487B18-E08B-D700-0BD4-D20A821F0408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0C6FC4-F67C-AA74-80F1-B868C42EC7EB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Association Rules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21BE37-045F-D5AC-05B8-77945F18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960" y="1705351"/>
            <a:ext cx="5235854" cy="4313903"/>
          </a:xfrm>
          <a:prstGeom prst="rect">
            <a:avLst/>
          </a:prstGeom>
        </p:spPr>
      </p:pic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214032D0-18FB-1825-C506-929EE496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EE0AA16A-B1E3-FFBE-3FE3-AB49EC16BCC2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dirty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 dirty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 dirty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650AC9-4C95-131E-81CC-AB1A309E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3" y="3854714"/>
            <a:ext cx="4251978" cy="25215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7344ED2-31D6-8EDE-347D-FDA3F2742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377" y="3453613"/>
            <a:ext cx="1562092" cy="292262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C55BF7-EC5A-1FD2-9158-D8D34DA0D27C}"/>
              </a:ext>
            </a:extLst>
          </p:cNvPr>
          <p:cNvSpPr txBox="1"/>
          <p:nvPr/>
        </p:nvSpPr>
        <p:spPr>
          <a:xfrm>
            <a:off x="797700" y="1575386"/>
            <a:ext cx="7258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Analysis of </a:t>
            </a:r>
            <a:r>
              <a:rPr lang="it-IT" dirty="0" err="1">
                <a:latin typeface="Fira Sans Extra Condensed" panose="020B0503050000020004" pitchFamily="34" charset="0"/>
              </a:rPr>
              <a:t>frequent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itemsets</a:t>
            </a:r>
            <a:r>
              <a:rPr lang="it-IT" dirty="0">
                <a:latin typeface="Fira Sans Extra Condensed" panose="020B0503050000020004" pitchFamily="34" charset="0"/>
              </a:rPr>
              <a:t>: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6 1-itemsets (</a:t>
            </a:r>
            <a:r>
              <a:rPr lang="it-IT" dirty="0" err="1">
                <a:latin typeface="Fira Sans Extra Condensed" panose="020B0503050000020004" pitchFamily="34" charset="0"/>
              </a:rPr>
              <a:t>all</a:t>
            </a:r>
            <a:r>
              <a:rPr lang="it-IT" dirty="0">
                <a:latin typeface="Fira Sans Extra Condensed" panose="020B0503050000020004" pitchFamily="34" charset="0"/>
              </a:rPr>
              <a:t> of </a:t>
            </a:r>
            <a:r>
              <a:rPr lang="it-IT" dirty="0" err="1">
                <a:latin typeface="Fira Sans Extra Condensed" panose="020B0503050000020004" pitchFamily="34" charset="0"/>
              </a:rPr>
              <a:t>them</a:t>
            </a:r>
            <a:r>
              <a:rPr lang="it-IT" dirty="0">
                <a:latin typeface="Fira Sans Extra Condensed" panose="020B0503050000020004" pitchFamily="34" charset="0"/>
              </a:rPr>
              <a:t> are </a:t>
            </a:r>
            <a:r>
              <a:rPr lang="it-IT" dirty="0" err="1">
                <a:latin typeface="Fira Sans Extra Condensed" panose="020B0503050000020004" pitchFamily="34" charset="0"/>
              </a:rPr>
              <a:t>closed</a:t>
            </a:r>
            <a:r>
              <a:rPr lang="it-IT" dirty="0">
                <a:latin typeface="Fira Sans Extra Condensed" panose="020B0503050000020004" pitchFamily="34" charset="0"/>
              </a:rPr>
              <a:t>);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7 2-itemsets (5 </a:t>
            </a:r>
            <a:r>
              <a:rPr lang="it-IT" dirty="0" err="1">
                <a:latin typeface="Fira Sans Extra Condensed" panose="020B0503050000020004" pitchFamily="34" charset="0"/>
              </a:rPr>
              <a:t>closed</a:t>
            </a:r>
            <a:r>
              <a:rPr lang="it-IT" dirty="0">
                <a:latin typeface="Fira Sans Extra Condensed" panose="020B0503050000020004" pitchFamily="34" charset="0"/>
              </a:rPr>
              <a:t> and 2 </a:t>
            </a:r>
            <a:r>
              <a:rPr lang="it-IT" dirty="0" err="1">
                <a:latin typeface="Fira Sans Extra Condensed" panose="020B0503050000020004" pitchFamily="34" charset="0"/>
              </a:rPr>
              <a:t>maximal</a:t>
            </a:r>
            <a:r>
              <a:rPr lang="it-IT" dirty="0">
                <a:latin typeface="Fira Sans Extra Condensed" panose="020B0503050000020004" pitchFamily="34" charset="0"/>
              </a:rPr>
              <a:t>);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2 3-itemsets (2 </a:t>
            </a:r>
            <a:r>
              <a:rPr lang="it-IT" dirty="0" err="1">
                <a:latin typeface="Fira Sans Extra Condensed" panose="020B0503050000020004" pitchFamily="34" charset="0"/>
              </a:rPr>
              <a:t>maximal</a:t>
            </a:r>
            <a:r>
              <a:rPr lang="it-IT" dirty="0">
                <a:latin typeface="Fira Sans Extra Condensed" panose="020B05030500000200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3058287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it-IT"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Google Shape;58;p15">
            <a:extLst>
              <a:ext uri="{FF2B5EF4-FFF2-40B4-BE49-F238E27FC236}">
                <a16:creationId xmlns:a16="http://schemas.microsoft.com/office/drawing/2014/main" id="{C5424B26-53AC-7435-08E5-754ED7EF6E91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 defTabSz="1219170">
              <a:buClr>
                <a:srgbClr val="000000"/>
              </a:buClr>
              <a:defRPr/>
            </a:pPr>
            <a:r>
              <a:rPr lang="it-IT" sz="1400" kern="0" dirty="0">
                <a:solidFill>
                  <a:prstClr val="white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lang="it-IT" sz="1400" kern="0" dirty="0" err="1">
                <a:solidFill>
                  <a:prstClr val="white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lang="it-IT" sz="1400" kern="0" dirty="0">
              <a:solidFill>
                <a:prstClr val="white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Budget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37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4" name="Google Shape;60;p15">
            <a:extLst>
              <a:ext uri="{FF2B5EF4-FFF2-40B4-BE49-F238E27FC236}">
                <a16:creationId xmlns:a16="http://schemas.microsoft.com/office/drawing/2014/main" id="{0CC5C0D5-8DE0-C0D0-3257-4278DE42980F}"/>
              </a:ext>
            </a:extLst>
          </p:cNvPr>
          <p:cNvSpPr/>
          <p:nvPr/>
        </p:nvSpPr>
        <p:spPr>
          <a:xfrm>
            <a:off x="8986421" y="5870881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1600" kern="0" err="1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Collected</a:t>
            </a:r>
            <a:r>
              <a:rPr lang="it-IT" sz="16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 Data Evaluation</a:t>
            </a:r>
          </a:p>
          <a:p>
            <a:pPr algn="ctr" defTabSz="1219170">
              <a:buClr>
                <a:srgbClr val="000000"/>
              </a:buClr>
            </a:pPr>
            <a:endParaRPr lang="it-IT" sz="16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174749-A67C-4B77-062B-D771D9AF9FC6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pic>
        <p:nvPicPr>
          <p:cNvPr id="4" name="Immagine 3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D9D4BD3E-F7D7-A967-3206-7FAE3603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22" y="1946381"/>
            <a:ext cx="2301586" cy="31933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227055-38FE-44C8-C3BC-70DF979ECA78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Project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Structure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266CEE-AADC-B8E7-B716-8904279D0143}"/>
              </a:ext>
            </a:extLst>
          </p:cNvPr>
          <p:cNvSpPr txBox="1"/>
          <p:nvPr/>
        </p:nvSpPr>
        <p:spPr>
          <a:xfrm>
            <a:off x="1589987" y="1694853"/>
            <a:ext cx="45235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Virtual </a:t>
            </a:r>
            <a:r>
              <a:rPr lang="it-IT" dirty="0" err="1">
                <a:latin typeface="Fira Sans Extra Condensed" panose="020B0503050000020004" pitchFamily="34" charset="0"/>
              </a:rPr>
              <a:t>environment</a:t>
            </a:r>
            <a:r>
              <a:rPr lang="it-IT" dirty="0">
                <a:latin typeface="Fira Sans Extra Condensed" panose="020B0503050000020004" pitchFamily="34" charset="0"/>
              </a:rPr>
              <a:t> (</a:t>
            </a:r>
            <a:r>
              <a:rPr lang="it-IT" dirty="0" err="1">
                <a:latin typeface="Fira Sans Extra Condensed" panose="020B0503050000020004" pitchFamily="34" charset="0"/>
              </a:rPr>
              <a:t>venv</a:t>
            </a:r>
            <a:r>
              <a:rPr lang="it-IT" dirty="0">
                <a:latin typeface="Fira Sans Extra Condensed" panose="020B0503050000020004" pitchFamily="34" charset="0"/>
              </a:rPr>
              <a:t>)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TrainedModel</a:t>
            </a:r>
            <a:r>
              <a:rPr lang="it-IT" dirty="0">
                <a:latin typeface="Fira Sans Extra Condensed" panose="020B0503050000020004" pitchFamily="34" charset="0"/>
              </a:rPr>
              <a:t> folder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Main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5 </a:t>
            </a:r>
            <a:r>
              <a:rPr lang="it-IT" dirty="0" err="1">
                <a:latin typeface="Fira Sans Extra Condensed" panose="020B0503050000020004" pitchFamily="34" charset="0"/>
              </a:rPr>
              <a:t>different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regression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Correlation</a:t>
            </a:r>
            <a:r>
              <a:rPr lang="it-IT" dirty="0">
                <a:latin typeface="Fira Sans Extra Condensed" panose="020B0503050000020004" pitchFamily="34" charset="0"/>
              </a:rPr>
              <a:t> Test</a:t>
            </a:r>
          </a:p>
        </p:txBody>
      </p:sp>
      <p:pic>
        <p:nvPicPr>
          <p:cNvPr id="9" name="Immagine 8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945C02FE-10AD-24CC-389B-7B26D046DB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060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C3B6A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38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8BB2D1-B843-DFAC-0D5A-E8909CDDF35B}"/>
              </a:ext>
            </a:extLst>
          </p:cNvPr>
          <p:cNvSpPr txBox="1"/>
          <p:nvPr/>
        </p:nvSpPr>
        <p:spPr>
          <a:xfrm>
            <a:off x="693338" y="1825625"/>
            <a:ext cx="3595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Before</a:t>
            </a:r>
            <a:r>
              <a:rPr lang="it-IT" dirty="0">
                <a:latin typeface="Fira Sans Extra Condensed" panose="020B0503050000020004" pitchFamily="34" charset="0"/>
              </a:rPr>
              <a:t> setup</a:t>
            </a:r>
            <a:r>
              <a:rPr lang="it-IT" b="1" dirty="0">
                <a:latin typeface="Fira Sans Extra Condensed" panose="020B0503050000020004" pitchFamily="34" charset="0"/>
              </a:rPr>
              <a:t>:</a:t>
            </a: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Uncomment</a:t>
            </a:r>
            <a:r>
              <a:rPr lang="it-IT" dirty="0">
                <a:latin typeface="Fira Sans Extra Condensed" panose="020B0503050000020004" pitchFamily="34" charset="0"/>
              </a:rPr>
              <a:t> and </a:t>
            </a:r>
            <a:r>
              <a:rPr lang="it-IT" dirty="0" err="1">
                <a:latin typeface="Fira Sans Extra Condensed" panose="020B0503050000020004" pitchFamily="34" charset="0"/>
              </a:rPr>
              <a:t>modify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i="1" dirty="0" err="1">
                <a:latin typeface="Fira Sans Extra Condensed" panose="020B0503050000020004" pitchFamily="34" charset="0"/>
              </a:rPr>
              <a:t>config.properties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Clear the </a:t>
            </a:r>
            <a:r>
              <a:rPr lang="it-IT" i="1" dirty="0">
                <a:latin typeface="Fira Sans Extra Condensed" panose="020B0503050000020004" pitchFamily="34" charset="0"/>
              </a:rPr>
              <a:t>log </a:t>
            </a:r>
            <a:r>
              <a:rPr lang="it-IT" dirty="0">
                <a:latin typeface="Fira Sans Extra Condensed" panose="020B0503050000020004" pitchFamily="34" charset="0"/>
              </a:rPr>
              <a:t> folder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Distance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Function</a:t>
            </a:r>
            <a:r>
              <a:rPr lang="it-IT" dirty="0">
                <a:latin typeface="Fira Sans Extra Condensed" panose="020B0503050000020004" pitchFamily="34" charset="0"/>
              </a:rPr>
              <a:t> = </a:t>
            </a:r>
            <a:r>
              <a:rPr lang="it-IT" dirty="0" err="1">
                <a:latin typeface="Fira Sans Extra Condensed" panose="020B0503050000020004" pitchFamily="34" charset="0"/>
              </a:rPr>
              <a:t>Euclidean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Kafka Setup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486B786-2234-F1DD-8AD5-36993F472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32" y="1965182"/>
            <a:ext cx="6120130" cy="189103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97DC89-D20F-BC62-0B34-6CB89618C1C8}"/>
              </a:ext>
            </a:extLst>
          </p:cNvPr>
          <p:cNvSpPr txBox="1"/>
          <p:nvPr/>
        </p:nvSpPr>
        <p:spPr>
          <a:xfrm>
            <a:off x="693338" y="4133949"/>
            <a:ext cx="35954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Setup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800100" lvl="1" indent="-342900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latin typeface="Fira Sans Extra Condensed" panose="020B0503050000020004" pitchFamily="34" charset="0"/>
              </a:rPr>
              <a:t>Zookeper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800100" lvl="1" indent="-342900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800100" lvl="1" indent="-342900">
              <a:buClr>
                <a:srgbClr val="395B8E"/>
              </a:buClr>
              <a:buFont typeface="+mj-lt"/>
              <a:buAutoNum type="arabicPeriod"/>
            </a:pPr>
            <a:r>
              <a:rPr lang="it-IT" dirty="0">
                <a:latin typeface="Fira Sans Extra Condensed" panose="020B0503050000020004" pitchFamily="34" charset="0"/>
              </a:rPr>
              <a:t>Server</a:t>
            </a:r>
          </a:p>
          <a:p>
            <a:pPr marL="800100" lvl="1" indent="-342900">
              <a:buClr>
                <a:srgbClr val="395B8E"/>
              </a:buClr>
              <a:buFont typeface="+mj-lt"/>
              <a:buAutoNum type="arabicPeriod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800100" lvl="1" indent="-342900">
              <a:buClr>
                <a:srgbClr val="395B8E"/>
              </a:buClr>
              <a:buFont typeface="+mj-lt"/>
              <a:buAutoNum type="arabicPeriod"/>
            </a:pPr>
            <a:r>
              <a:rPr lang="it-IT" dirty="0" err="1">
                <a:latin typeface="Fira Sans Extra Condensed" panose="020B0503050000020004" pitchFamily="34" charset="0"/>
              </a:rPr>
              <a:t>Topic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3ED4BB-BFF2-2629-4442-E046A1413E57}"/>
              </a:ext>
            </a:extLst>
          </p:cNvPr>
          <p:cNvSpPr txBox="1"/>
          <p:nvPr/>
        </p:nvSpPr>
        <p:spPr>
          <a:xfrm>
            <a:off x="2995567" y="4869585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95B8E"/>
              </a:buClr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lvl="1">
              <a:buClr>
                <a:srgbClr val="395B8E"/>
              </a:buClr>
            </a:pP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./bin/windows/zookeeper-server-start.bat config/</a:t>
            </a:r>
            <a:r>
              <a:rPr lang="en-GB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zookeeper.properties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A12104-88D1-C2DC-1CC7-147BEEF9A85B}"/>
              </a:ext>
            </a:extLst>
          </p:cNvPr>
          <p:cNvSpPr txBox="1"/>
          <p:nvPr/>
        </p:nvSpPr>
        <p:spPr>
          <a:xfrm>
            <a:off x="2557710" y="4915751"/>
            <a:ext cx="9528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395B8E"/>
              </a:buClr>
            </a:pPr>
            <a:endParaRPr lang="it-IT" dirty="0">
              <a:latin typeface="Fira Sans Extra Condensed" panose="020B0503050000020004" pitchFamily="34" charset="0"/>
            </a:endParaRPr>
          </a:p>
          <a:p>
            <a:pPr lvl="1">
              <a:buClr>
                <a:srgbClr val="395B8E"/>
              </a:buClr>
            </a:pP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./bin/windows/kafka-topics.bat --create --bootstrap-server 192.168.43.204:9094 --replication-factor 1 --partitions 1 --topic </a:t>
            </a:r>
            <a:r>
              <a:rPr lang="en-GB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RaspTest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Clr>
                <a:srgbClr val="395B8E"/>
              </a:buClr>
            </a:pP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3F4BCA-729E-E003-97EB-827289987F72}"/>
              </a:ext>
            </a:extLst>
          </p:cNvPr>
          <p:cNvSpPr txBox="1"/>
          <p:nvPr/>
        </p:nvSpPr>
        <p:spPr>
          <a:xfrm>
            <a:off x="1935433" y="5117362"/>
            <a:ext cx="952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./bin/windows/kafka-server-start.bat config/</a:t>
            </a:r>
            <a:r>
              <a:rPr lang="en-GB" sz="1800" i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server.properties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DA6C4BB-8753-3529-54D8-EC058AE76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52" y="703034"/>
            <a:ext cx="2252210" cy="11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1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09414 -0.137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-68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20365 -0.056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-28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39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8BB2D1-B843-DFAC-0D5A-E8909CDDF35B}"/>
              </a:ext>
            </a:extLst>
          </p:cNvPr>
          <p:cNvSpPr txBox="1"/>
          <p:nvPr/>
        </p:nvSpPr>
        <p:spPr>
          <a:xfrm>
            <a:off x="674518" y="2654434"/>
            <a:ext cx="3595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Consumer </a:t>
            </a:r>
            <a:r>
              <a:rPr lang="it-IT" dirty="0" err="1">
                <a:latin typeface="Fira Sans Extra Condensed" panose="020B0503050000020004" pitchFamily="34" charset="0"/>
              </a:rPr>
              <a:t>implementation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Kafka-</a:t>
            </a:r>
            <a:r>
              <a:rPr lang="it-IT" dirty="0" err="1">
                <a:latin typeface="Fira Sans Extra Condensed" panose="020B0503050000020004" pitchFamily="34" charset="0"/>
              </a:rPr>
              <a:t>python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Same </a:t>
            </a:r>
            <a:r>
              <a:rPr lang="it-IT" dirty="0" err="1">
                <a:latin typeface="Fira Sans Extra Condensed" panose="020B0503050000020004" pitchFamily="34" charset="0"/>
              </a:rPr>
              <a:t>topic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as</a:t>
            </a:r>
            <a:r>
              <a:rPr lang="it-IT" dirty="0">
                <a:latin typeface="Fira Sans Extra Condensed" panose="020B0503050000020004" pitchFamily="34" charset="0"/>
              </a:rPr>
              <a:t> the </a:t>
            </a:r>
            <a:r>
              <a:rPr lang="it-IT" dirty="0" err="1">
                <a:latin typeface="Fira Sans Extra Condensed" panose="020B0503050000020004" pitchFamily="34" charset="0"/>
              </a:rPr>
              <a:t>Node</a:t>
            </a:r>
            <a:r>
              <a:rPr lang="it-IT" dirty="0">
                <a:latin typeface="Fira Sans Extra Condensed" panose="020B0503050000020004" pitchFamily="34" charset="0"/>
              </a:rPr>
              <a:t>-Red Producer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Receive</a:t>
            </a:r>
            <a:r>
              <a:rPr lang="it-IT" dirty="0">
                <a:latin typeface="Fira Sans Extra Condensed" panose="020B0503050000020004" pitchFamily="34" charset="0"/>
              </a:rPr>
              <a:t> a JSON </a:t>
            </a:r>
            <a:r>
              <a:rPr lang="it-IT" dirty="0" err="1">
                <a:latin typeface="Fira Sans Extra Condensed" panose="020B0503050000020004" pitchFamily="34" charset="0"/>
              </a:rPr>
              <a:t>message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Kafka Setup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8301D2-B525-9F37-F7A5-47ABE52B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52" y="703034"/>
            <a:ext cx="2252210" cy="1113416"/>
          </a:xfrm>
          <a:prstGeom prst="rect">
            <a:avLst/>
          </a:prstGeom>
        </p:spPr>
      </p:pic>
      <p:pic>
        <p:nvPicPr>
          <p:cNvPr id="7" name="Immagine 6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A5CD71DD-A341-30B6-0E32-751BC9C8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020" y="2006967"/>
            <a:ext cx="6408222" cy="3603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1191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91B29B0E-2BA8-AF6A-756C-280B357075D6}"/>
              </a:ext>
            </a:extLst>
          </p:cNvPr>
          <p:cNvSpPr/>
          <p:nvPr/>
        </p:nvSpPr>
        <p:spPr>
          <a:xfrm>
            <a:off x="3583832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75675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B2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60;p15">
            <a:extLst>
              <a:ext uri="{FF2B5EF4-FFF2-40B4-BE49-F238E27FC236}">
                <a16:creationId xmlns:a16="http://schemas.microsoft.com/office/drawing/2014/main" id="{905E0E0F-6A28-A11B-CE41-3B13636D2213}"/>
              </a:ext>
            </a:extLst>
          </p:cNvPr>
          <p:cNvSpPr/>
          <p:nvPr/>
        </p:nvSpPr>
        <p:spPr>
          <a:xfrm>
            <a:off x="1791989" y="587088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02033DC-A1E6-70AE-DD37-8F282F4E0BCD}"/>
              </a:ext>
            </a:extLst>
          </p:cNvPr>
          <p:cNvSpPr txBox="1"/>
          <p:nvPr/>
        </p:nvSpPr>
        <p:spPr>
          <a:xfrm>
            <a:off x="424861" y="652056"/>
            <a:ext cx="4293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solidFill>
                  <a:srgbClr val="B2D9AB"/>
                </a:solidFill>
                <a:latin typeface="Fira Sans Extra Condensed" panose="020B0503050000020004" pitchFamily="34" charset="0"/>
              </a:rPr>
              <a:t>Goals</a:t>
            </a:r>
          </a:p>
        </p:txBody>
      </p:sp>
      <p:sp>
        <p:nvSpPr>
          <p:cNvPr id="61" name="Google Shape;790;p33">
            <a:extLst>
              <a:ext uri="{FF2B5EF4-FFF2-40B4-BE49-F238E27FC236}">
                <a16:creationId xmlns:a16="http://schemas.microsoft.com/office/drawing/2014/main" id="{4A7A9C47-B239-C8F1-3BA6-4FCCA14D0381}"/>
              </a:ext>
            </a:extLst>
          </p:cNvPr>
          <p:cNvSpPr/>
          <p:nvPr/>
        </p:nvSpPr>
        <p:spPr>
          <a:xfrm>
            <a:off x="3456968" y="4770149"/>
            <a:ext cx="2564400" cy="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33" tIns="121900" rIns="365733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F814390-57F8-E056-6DDE-3DDDD88E2666}"/>
              </a:ext>
            </a:extLst>
          </p:cNvPr>
          <p:cNvGrpSpPr/>
          <p:nvPr/>
        </p:nvGrpSpPr>
        <p:grpSpPr>
          <a:xfrm>
            <a:off x="6054341" y="1579148"/>
            <a:ext cx="2887600" cy="2887600"/>
            <a:chOff x="6054341" y="1579148"/>
            <a:chExt cx="2887600" cy="2887600"/>
          </a:xfrm>
        </p:grpSpPr>
        <p:sp>
          <p:nvSpPr>
            <p:cNvPr id="57" name="Google Shape;785;p33">
              <a:extLst>
                <a:ext uri="{FF2B5EF4-FFF2-40B4-BE49-F238E27FC236}">
                  <a16:creationId xmlns:a16="http://schemas.microsoft.com/office/drawing/2014/main" id="{5BE0AB08-E032-E730-AB94-40EA393A1701}"/>
                </a:ext>
              </a:extLst>
            </p:cNvPr>
            <p:cNvSpPr/>
            <p:nvPr/>
          </p:nvSpPr>
          <p:spPr>
            <a:xfrm>
              <a:off x="6054341" y="1579148"/>
              <a:ext cx="2887600" cy="2887600"/>
            </a:xfrm>
            <a:prstGeom prst="ellipse">
              <a:avLst/>
            </a:prstGeom>
            <a:solidFill>
              <a:srgbClr val="E6FFD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793;p33">
              <a:extLst>
                <a:ext uri="{FF2B5EF4-FFF2-40B4-BE49-F238E27FC236}">
                  <a16:creationId xmlns:a16="http://schemas.microsoft.com/office/drawing/2014/main" id="{E3362DBA-EAC8-1AB9-3DD1-B294CF75C477}"/>
                </a:ext>
              </a:extLst>
            </p:cNvPr>
            <p:cNvSpPr txBox="1"/>
            <p:nvPr/>
          </p:nvSpPr>
          <p:spPr>
            <a:xfrm>
              <a:off x="6503341" y="1842864"/>
              <a:ext cx="1989600" cy="2360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s" sz="2000" b="1">
                  <a:solidFill>
                    <a:srgbClr val="FFC5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 different algorithms with Weka tool</a:t>
              </a:r>
              <a:endParaRPr sz="2000" b="1">
                <a:solidFill>
                  <a:srgbClr val="3BCC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3FA45C32-A465-6B95-648D-A9B84FF658E7}"/>
              </a:ext>
            </a:extLst>
          </p:cNvPr>
          <p:cNvGrpSpPr/>
          <p:nvPr/>
        </p:nvGrpSpPr>
        <p:grpSpPr>
          <a:xfrm>
            <a:off x="8826570" y="3200115"/>
            <a:ext cx="2980754" cy="3001902"/>
            <a:chOff x="8826570" y="3200115"/>
            <a:chExt cx="2980754" cy="3001902"/>
          </a:xfrm>
        </p:grpSpPr>
        <p:sp>
          <p:nvSpPr>
            <p:cNvPr id="56" name="Google Shape;784;p33">
              <a:extLst>
                <a:ext uri="{FF2B5EF4-FFF2-40B4-BE49-F238E27FC236}">
                  <a16:creationId xmlns:a16="http://schemas.microsoft.com/office/drawing/2014/main" id="{E3FF18E0-76A7-A388-9363-467F7EDC09FE}"/>
                </a:ext>
              </a:extLst>
            </p:cNvPr>
            <p:cNvSpPr/>
            <p:nvPr/>
          </p:nvSpPr>
          <p:spPr>
            <a:xfrm>
              <a:off x="8826570" y="3200115"/>
              <a:ext cx="2980754" cy="3001902"/>
            </a:xfrm>
            <a:prstGeom prst="ellipse">
              <a:avLst/>
            </a:prstGeom>
            <a:solidFill>
              <a:srgbClr val="E6FFD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794;p33">
              <a:extLst>
                <a:ext uri="{FF2B5EF4-FFF2-40B4-BE49-F238E27FC236}">
                  <a16:creationId xmlns:a16="http://schemas.microsoft.com/office/drawing/2014/main" id="{D4F2B2F6-3037-0357-32C3-63311571441B}"/>
                </a:ext>
              </a:extLst>
            </p:cNvPr>
            <p:cNvSpPr txBox="1"/>
            <p:nvPr/>
          </p:nvSpPr>
          <p:spPr>
            <a:xfrm>
              <a:off x="9093000" y="3456086"/>
              <a:ext cx="2505798" cy="2489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000" b="1">
                  <a:solidFill>
                    <a:srgbClr val="F85A3A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 machine learning algorithms to predict eventual missing values if some sensor fails</a:t>
              </a: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4E0094FD-3637-DBA2-F1EE-961CB31E35F1}"/>
              </a:ext>
            </a:extLst>
          </p:cNvPr>
          <p:cNvGrpSpPr/>
          <p:nvPr/>
        </p:nvGrpSpPr>
        <p:grpSpPr>
          <a:xfrm>
            <a:off x="640665" y="1696666"/>
            <a:ext cx="2804282" cy="2770081"/>
            <a:chOff x="640665" y="1696666"/>
            <a:chExt cx="2804282" cy="2770081"/>
          </a:xfrm>
        </p:grpSpPr>
        <p:sp>
          <p:nvSpPr>
            <p:cNvPr id="59" name="Google Shape;787;p33">
              <a:extLst>
                <a:ext uri="{FF2B5EF4-FFF2-40B4-BE49-F238E27FC236}">
                  <a16:creationId xmlns:a16="http://schemas.microsoft.com/office/drawing/2014/main" id="{9083628C-EB51-C97D-3D08-DD5B8115F932}"/>
                </a:ext>
              </a:extLst>
            </p:cNvPr>
            <p:cNvSpPr/>
            <p:nvPr/>
          </p:nvSpPr>
          <p:spPr>
            <a:xfrm>
              <a:off x="640665" y="1696666"/>
              <a:ext cx="2804282" cy="2770081"/>
            </a:xfrm>
            <a:prstGeom prst="ellipse">
              <a:avLst/>
            </a:prstGeom>
            <a:solidFill>
              <a:srgbClr val="E6FFD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87BC9E"/>
                </a:solidFill>
              </a:endParaRPr>
            </a:p>
          </p:txBody>
        </p:sp>
        <p:sp>
          <p:nvSpPr>
            <p:cNvPr id="67" name="Google Shape;795;p33">
              <a:extLst>
                <a:ext uri="{FF2B5EF4-FFF2-40B4-BE49-F238E27FC236}">
                  <a16:creationId xmlns:a16="http://schemas.microsoft.com/office/drawing/2014/main" id="{F7622BF3-5780-7F24-173E-E44F92426F8F}"/>
                </a:ext>
              </a:extLst>
            </p:cNvPr>
            <p:cNvSpPr txBox="1"/>
            <p:nvPr/>
          </p:nvSpPr>
          <p:spPr>
            <a:xfrm>
              <a:off x="1100042" y="2079645"/>
              <a:ext cx="1989600" cy="2004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000" b="1">
                  <a:solidFill>
                    <a:srgbClr val="3BCC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Apply Big Data techniques in an IoT context </a:t>
              </a:r>
            </a:p>
            <a:p>
              <a:pPr algn="ctr"/>
              <a:endParaRPr sz="2000" b="1">
                <a:solidFill>
                  <a:srgbClr val="FFC5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0BE0A5CE-6C2C-EEBA-7F39-0E0DAC3CB7A6}"/>
              </a:ext>
            </a:extLst>
          </p:cNvPr>
          <p:cNvGrpSpPr/>
          <p:nvPr/>
        </p:nvGrpSpPr>
        <p:grpSpPr>
          <a:xfrm>
            <a:off x="3365431" y="3041092"/>
            <a:ext cx="2804282" cy="2710352"/>
            <a:chOff x="3365431" y="3041092"/>
            <a:chExt cx="2804282" cy="2710352"/>
          </a:xfrm>
        </p:grpSpPr>
        <p:sp>
          <p:nvSpPr>
            <p:cNvPr id="58" name="Google Shape;786;p33">
              <a:extLst>
                <a:ext uri="{FF2B5EF4-FFF2-40B4-BE49-F238E27FC236}">
                  <a16:creationId xmlns:a16="http://schemas.microsoft.com/office/drawing/2014/main" id="{ED92AC36-7326-8096-CD07-993EAAF5CF8D}"/>
                </a:ext>
              </a:extLst>
            </p:cNvPr>
            <p:cNvSpPr/>
            <p:nvPr/>
          </p:nvSpPr>
          <p:spPr>
            <a:xfrm>
              <a:off x="3365431" y="3041092"/>
              <a:ext cx="2804282" cy="2710352"/>
            </a:xfrm>
            <a:prstGeom prst="ellipse">
              <a:avLst/>
            </a:prstGeom>
            <a:solidFill>
              <a:srgbClr val="E6FFD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796;p33">
              <a:extLst>
                <a:ext uri="{FF2B5EF4-FFF2-40B4-BE49-F238E27FC236}">
                  <a16:creationId xmlns:a16="http://schemas.microsoft.com/office/drawing/2014/main" id="{9387785D-BB5D-B7A2-5D6B-B619B00A548A}"/>
                </a:ext>
              </a:extLst>
            </p:cNvPr>
            <p:cNvSpPr txBox="1"/>
            <p:nvPr/>
          </p:nvSpPr>
          <p:spPr>
            <a:xfrm>
              <a:off x="3778575" y="3605770"/>
              <a:ext cx="1968565" cy="17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s" sz="2000" b="1">
                  <a:solidFill>
                    <a:schemeClr val="accent4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Create a new dataset with data collected from the environment</a:t>
              </a:r>
              <a:endParaRPr sz="2000" b="1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6" name="Segnaposto numero diapositiva 266">
            <a:extLst>
              <a:ext uri="{FF2B5EF4-FFF2-40B4-BE49-F238E27FC236}">
                <a16:creationId xmlns:a16="http://schemas.microsoft.com/office/drawing/2014/main" id="{97B4C665-70A3-BF84-02FC-7320E61A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4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6C5017-9784-8D6A-34CA-2C346F6402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</p:spTree>
    <p:extLst>
      <p:ext uri="{BB962C8B-B14F-4D97-AF65-F5344CB8AC3E}">
        <p14:creationId xmlns:p14="http://schemas.microsoft.com/office/powerpoint/2010/main" val="1524751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40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8BB2D1-B843-DFAC-0D5A-E8909CDDF35B}"/>
              </a:ext>
            </a:extLst>
          </p:cNvPr>
          <p:cNvSpPr txBox="1"/>
          <p:nvPr/>
        </p:nvSpPr>
        <p:spPr>
          <a:xfrm>
            <a:off x="693338" y="1825625"/>
            <a:ext cx="4040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i="1" dirty="0" err="1">
                <a:latin typeface="Fira Sans Extra Condensed" panose="020B0503050000020004" pitchFamily="34" charset="0"/>
              </a:rPr>
              <a:t>setLabel</a:t>
            </a:r>
            <a:endParaRPr lang="it-IT" b="1" i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Save the </a:t>
            </a:r>
            <a:r>
              <a:rPr lang="it-IT" dirty="0" err="1">
                <a:latin typeface="Fira Sans Extra Condensed" panose="020B0503050000020004" pitchFamily="34" charset="0"/>
              </a:rPr>
              <a:t>received</a:t>
            </a:r>
            <a:r>
              <a:rPr lang="it-IT" dirty="0">
                <a:latin typeface="Fira Sans Extra Condensed" panose="020B0503050000020004" pitchFamily="34" charset="0"/>
              </a:rPr>
              <a:t> JSON </a:t>
            </a:r>
            <a:r>
              <a:rPr lang="it-IT" dirty="0" err="1">
                <a:latin typeface="Fira Sans Extra Condensed" panose="020B0503050000020004" pitchFamily="34" charset="0"/>
              </a:rPr>
              <a:t>message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Check </a:t>
            </a:r>
            <a:r>
              <a:rPr lang="it-IT" dirty="0" err="1">
                <a:latin typeface="Fira Sans Extra Condensed" panose="020B0503050000020004" pitchFamily="34" charset="0"/>
              </a:rPr>
              <a:t>if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there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is</a:t>
            </a:r>
            <a:r>
              <a:rPr lang="it-IT" dirty="0">
                <a:latin typeface="Fira Sans Extra Condensed" panose="020B0503050000020004" pitchFamily="34" charset="0"/>
              </a:rPr>
              <a:t> a </a:t>
            </a:r>
            <a:r>
              <a:rPr lang="it-IT" dirty="0" err="1">
                <a:latin typeface="Fira Sans Extra Condensed" panose="020B0503050000020004" pitchFamily="34" charset="0"/>
              </a:rPr>
              <a:t>value</a:t>
            </a:r>
            <a:r>
              <a:rPr lang="it-IT" dirty="0">
                <a:latin typeface="Fira Sans Extra Condensed" panose="020B0503050000020004" pitchFamily="34" charset="0"/>
              </a:rPr>
              <a:t> set to NULL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Extract</a:t>
            </a:r>
            <a:r>
              <a:rPr lang="it-IT" dirty="0">
                <a:latin typeface="Fira Sans Extra Condensed" panose="020B0503050000020004" pitchFamily="34" charset="0"/>
              </a:rPr>
              <a:t> the label from the </a:t>
            </a:r>
            <a:r>
              <a:rPr lang="it-IT" dirty="0" err="1">
                <a:latin typeface="Fira Sans Extra Condensed" panose="020B0503050000020004" pitchFamily="34" charset="0"/>
              </a:rPr>
              <a:t>message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Main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8B7F62-D661-773E-47D1-431D17C3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92"/>
          <a:stretch/>
        </p:blipFill>
        <p:spPr>
          <a:xfrm>
            <a:off x="5624666" y="1670608"/>
            <a:ext cx="4472230" cy="460518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7BD6DA-E1D6-DD20-F0C1-72428D35A678}"/>
              </a:ext>
            </a:extLst>
          </p:cNvPr>
          <p:cNvSpPr txBox="1"/>
          <p:nvPr/>
        </p:nvSpPr>
        <p:spPr>
          <a:xfrm>
            <a:off x="693338" y="4107189"/>
            <a:ext cx="4472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i="1" dirty="0" err="1">
                <a:latin typeface="Fira Sans Extra Condensed" panose="020B0503050000020004" pitchFamily="34" charset="0"/>
              </a:rPr>
              <a:t>callRegressionTests</a:t>
            </a:r>
            <a:endParaRPr lang="it-IT" b="1" i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Run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Correlation</a:t>
            </a:r>
            <a:r>
              <a:rPr lang="it-IT" dirty="0">
                <a:latin typeface="Fira Sans Extra Condensed" panose="020B0503050000020004" pitchFamily="34" charset="0"/>
              </a:rPr>
              <a:t> Test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Launch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all</a:t>
            </a:r>
            <a:r>
              <a:rPr lang="it-IT" dirty="0">
                <a:latin typeface="Fira Sans Extra Condensed" panose="020B0503050000020004" pitchFamily="34" charset="0"/>
              </a:rPr>
              <a:t> the </a:t>
            </a:r>
            <a:r>
              <a:rPr lang="it-IT" dirty="0" err="1">
                <a:latin typeface="Fira Sans Extra Condensed" panose="020B0503050000020004" pitchFamily="34" charset="0"/>
              </a:rPr>
              <a:t>Regression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Algorithms</a:t>
            </a:r>
            <a:r>
              <a:rPr lang="it-IT" dirty="0">
                <a:latin typeface="Fira Sans Extra Condensed" panose="020B0503050000020004" pitchFamily="34" charset="0"/>
              </a:rPr>
              <a:t> in </a:t>
            </a:r>
            <a:r>
              <a:rPr lang="it-IT" dirty="0" err="1">
                <a:latin typeface="Fira Sans Extra Condensed" panose="020B0503050000020004" pitchFamily="34" charset="0"/>
              </a:rPr>
              <a:t>sequence</a:t>
            </a: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Keep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listening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  <p:pic>
        <p:nvPicPr>
          <p:cNvPr id="11" name="Immagine 10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579E352C-CD14-95F8-922C-2442E04E0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26199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41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Correlation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Test</a:t>
            </a:r>
          </a:p>
        </p:txBody>
      </p:sp>
      <p:pic>
        <p:nvPicPr>
          <p:cNvPr id="22" name="Immagine 21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BFB71B8-3F05-3A9D-9AC3-284565A81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3218" r="9590"/>
          <a:stretch/>
        </p:blipFill>
        <p:spPr>
          <a:xfrm>
            <a:off x="1645906" y="1554055"/>
            <a:ext cx="8756846" cy="5085388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D5A74539-EDA8-2D29-9E98-341DEF77EE75}"/>
              </a:ext>
            </a:extLst>
          </p:cNvPr>
          <p:cNvGrpSpPr/>
          <p:nvPr/>
        </p:nvGrpSpPr>
        <p:grpSpPr>
          <a:xfrm>
            <a:off x="424861" y="4771230"/>
            <a:ext cx="11364566" cy="1538223"/>
            <a:chOff x="424861" y="4641731"/>
            <a:chExt cx="11364566" cy="1538223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666289D9-F8BD-37AB-A038-877EBA52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987" y="5097769"/>
              <a:ext cx="10419440" cy="1082185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BE029AAA-4771-F668-872E-6AA86E8D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61" y="4641731"/>
              <a:ext cx="11364566" cy="440867"/>
            </a:xfrm>
            <a:prstGeom prst="rect">
              <a:avLst/>
            </a:prstGeom>
          </p:spPr>
        </p:pic>
      </p:grpSp>
      <p:pic>
        <p:nvPicPr>
          <p:cNvPr id="30" name="Immagine 29">
            <a:extLst>
              <a:ext uri="{FF2B5EF4-FFF2-40B4-BE49-F238E27FC236}">
                <a16:creationId xmlns:a16="http://schemas.microsoft.com/office/drawing/2014/main" id="{A31AF6EC-351B-186C-0188-69AD57AD9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527" y="1604334"/>
            <a:ext cx="5296359" cy="2911092"/>
          </a:xfrm>
          <a:prstGeom prst="rect">
            <a:avLst/>
          </a:prstGeom>
        </p:spPr>
      </p:pic>
      <p:pic>
        <p:nvPicPr>
          <p:cNvPr id="31" name="Immagine 30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A9111189-5D7A-3EE6-87CC-2678873386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9" name="Immagine 258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40B4A6AE-3CBB-DBB2-0F01-58F5CB71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094" y="1691577"/>
            <a:ext cx="1298251" cy="12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42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8BB2D1-B843-DFAC-0D5A-E8909CDDF35B}"/>
              </a:ext>
            </a:extLst>
          </p:cNvPr>
          <p:cNvSpPr txBox="1"/>
          <p:nvPr/>
        </p:nvSpPr>
        <p:spPr>
          <a:xfrm>
            <a:off x="693338" y="1825625"/>
            <a:ext cx="34690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>
                <a:latin typeface="Fira Sans Extra Condensed" panose="020B0503050000020004" pitchFamily="34" charset="0"/>
              </a:rPr>
              <a:t>Flow to </a:t>
            </a:r>
            <a:r>
              <a:rPr lang="it-IT" dirty="0" err="1">
                <a:latin typeface="Fira Sans Extra Condensed" panose="020B0503050000020004" pitchFamily="34" charset="0"/>
              </a:rPr>
              <a:t>prediction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initialize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filterTimestamp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cacheDataFrame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vectorizeDataframe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splitDataframe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linearRegression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trainOrLoad</a:t>
            </a:r>
            <a:endParaRPr lang="it-IT" i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i="1" dirty="0" err="1">
                <a:latin typeface="Fira Sans Extra Condensed" panose="020B0503050000020004" pitchFamily="34" charset="0"/>
              </a:rPr>
              <a:t>predictAndEvaluate</a:t>
            </a:r>
            <a:endParaRPr lang="it-IT" i="1" dirty="0">
              <a:latin typeface="Fira Sans Extra Condensed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Linear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Regression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B32316-95AB-5E46-E486-9F0156D3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78" y="2243476"/>
            <a:ext cx="8535567" cy="3423315"/>
          </a:xfrm>
          <a:prstGeom prst="rect">
            <a:avLst/>
          </a:prstGeom>
        </p:spPr>
      </p:pic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1C8E8ED-A365-4289-75A3-A2EF42E66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943" y="1921804"/>
            <a:ext cx="7191645" cy="406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2EFFE0A-EB0A-9090-F93F-95192D735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28" b="-2425"/>
          <a:stretch/>
        </p:blipFill>
        <p:spPr>
          <a:xfrm>
            <a:off x="4064511" y="1941479"/>
            <a:ext cx="6740814" cy="4201404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53549AE-738D-3291-A5F5-D232A889D6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76" y="1885949"/>
            <a:ext cx="6740814" cy="42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8B83C7A-F0DF-EE41-53D8-9883D0F63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80" y="3284573"/>
            <a:ext cx="1679575" cy="134112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0ED373E-E013-2517-4172-6C86DB444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993" y="2957442"/>
            <a:ext cx="6569009" cy="2537680"/>
          </a:xfrm>
          <a:prstGeom prst="rect">
            <a:avLst/>
          </a:prstGeom>
        </p:spPr>
      </p:pic>
      <p:pic>
        <p:nvPicPr>
          <p:cNvPr id="22" name="Immagine 2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C1A49C2-1994-307F-9C34-EA808A6DA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23" y="1993236"/>
            <a:ext cx="5790184" cy="417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magine 23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EDE3E511-9EB3-9EEC-93AE-65689CB13CD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1517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43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Isotonic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Regression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E4A7A172-AD40-30B1-4DA0-D6822FC4B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81" y="2468117"/>
            <a:ext cx="4739133" cy="26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16E3E4A8-607A-24EE-1F02-C652CCF3A11E}"/>
              </a:ext>
            </a:extLst>
          </p:cNvPr>
          <p:cNvSpPr/>
          <p:nvPr/>
        </p:nvSpPr>
        <p:spPr>
          <a:xfrm flipH="1">
            <a:off x="3934303" y="3020663"/>
            <a:ext cx="1228006" cy="309786"/>
          </a:xfrm>
          <a:prstGeom prst="rightArrow">
            <a:avLst/>
          </a:prstGeom>
          <a:solidFill>
            <a:srgbClr val="1C3B6A"/>
          </a:solidFill>
          <a:ln>
            <a:solidFill>
              <a:srgbClr val="395B8E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A168AADA-B83B-C324-ADAC-FF99C0EAFF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57D9614-70F6-3724-9E52-23CA2ECB5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7436"/>
            <a:ext cx="5277182" cy="2190003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379D8F18-0926-1E03-DF3D-C50A2E11A6D8}"/>
              </a:ext>
            </a:extLst>
          </p:cNvPr>
          <p:cNvSpPr/>
          <p:nvPr/>
        </p:nvSpPr>
        <p:spPr>
          <a:xfrm rot="19723067" flipH="1">
            <a:off x="10522227" y="3206346"/>
            <a:ext cx="1228006" cy="3097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3B6A"/>
          </a:solidFill>
          <a:ln>
            <a:solidFill>
              <a:srgbClr val="395B8E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290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44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Decision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Tree</a:t>
            </a:r>
          </a:p>
        </p:txBody>
      </p:sp>
      <p:pic>
        <p:nvPicPr>
          <p:cNvPr id="6" name="Immagine 5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32DE358-C646-9E08-0327-277463D13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9" y="2200695"/>
            <a:ext cx="5182702" cy="362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4FDF661-C38E-9EC5-BEDC-EA8B1F131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63" y="3485342"/>
            <a:ext cx="6058425" cy="12269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A235F44-6CE4-02C3-A306-1F38ACCD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07" y="2630122"/>
            <a:ext cx="1928027" cy="2918713"/>
          </a:xfrm>
          <a:prstGeom prst="rect">
            <a:avLst/>
          </a:prstGeom>
        </p:spPr>
      </p:pic>
      <p:pic>
        <p:nvPicPr>
          <p:cNvPr id="13" name="Immagine 12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E5ED7742-76A5-C5ED-C056-19386AC2D4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D010742-A8AA-ADC8-6BDE-C33865C40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001" y="3100671"/>
            <a:ext cx="4619836" cy="1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45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1106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Gradient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Boosting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Tree / Random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Forest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6" name="Immagine 5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2601A05A-C89F-C4E4-3BC5-5B3A85C3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9" y="2258705"/>
            <a:ext cx="5565181" cy="32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C6FA9FA-1F49-C203-3F6D-E6B3F216A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21" y="2268999"/>
            <a:ext cx="5312104" cy="3205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88286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46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1" y="652056"/>
            <a:ext cx="875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Results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– Linear,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Isotonic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FF144CB-46EF-9991-1E08-D2BAB8F25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62947"/>
              </p:ext>
            </p:extLst>
          </p:nvPr>
        </p:nvGraphicFramePr>
        <p:xfrm>
          <a:off x="4734723" y="2999955"/>
          <a:ext cx="2940180" cy="2553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0090">
                  <a:extLst>
                    <a:ext uri="{9D8B030D-6E8A-4147-A177-3AD203B41FA5}">
                      <a16:colId xmlns:a16="http://schemas.microsoft.com/office/drawing/2014/main" val="3987925544"/>
                    </a:ext>
                  </a:extLst>
                </a:gridCol>
                <a:gridCol w="1470090">
                  <a:extLst>
                    <a:ext uri="{9D8B030D-6E8A-4147-A177-3AD203B41FA5}">
                      <a16:colId xmlns:a16="http://schemas.microsoft.com/office/drawing/2014/main" val="949753538"/>
                    </a:ext>
                  </a:extLst>
                </a:gridCol>
              </a:tblGrid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Real values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Linear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8811403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33.98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31.2540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728929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34.15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31.3890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2540346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37.18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 35.7766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4857717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36.29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 33.7722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9088947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36.17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30.7569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43963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RMSE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</a:rPr>
                        <a:t>1.2866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734908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4175D38-FE7C-4D0F-499E-E9CD925FB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9993"/>
              </p:ext>
            </p:extLst>
          </p:nvPr>
        </p:nvGraphicFramePr>
        <p:xfrm>
          <a:off x="8431634" y="2993886"/>
          <a:ext cx="2940180" cy="2553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0090">
                  <a:extLst>
                    <a:ext uri="{9D8B030D-6E8A-4147-A177-3AD203B41FA5}">
                      <a16:colId xmlns:a16="http://schemas.microsoft.com/office/drawing/2014/main" val="1777799512"/>
                    </a:ext>
                  </a:extLst>
                </a:gridCol>
                <a:gridCol w="1470090">
                  <a:extLst>
                    <a:ext uri="{9D8B030D-6E8A-4147-A177-3AD203B41FA5}">
                      <a16:colId xmlns:a16="http://schemas.microsoft.com/office/drawing/2014/main" val="3881673415"/>
                    </a:ext>
                  </a:extLst>
                </a:gridCol>
              </a:tblGrid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Real values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Isotonic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5082336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34.23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34.9828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1897366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33.98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34.9828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5546929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34.68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34.9828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133193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35.80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34.6823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697578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36.17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34.6823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7632876"/>
                  </a:ext>
                </a:extLst>
              </a:tr>
              <a:tr h="364816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RMSE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0.9449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1824984"/>
                  </a:ext>
                </a:extLst>
              </a:tr>
            </a:tbl>
          </a:graphicData>
        </a:graphic>
      </p:graphicFrame>
      <p:pic>
        <p:nvPicPr>
          <p:cNvPr id="10" name="Immagine 9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6DC644C6-8EAF-A697-7A64-8638EC6F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9320249" y="699584"/>
            <a:ext cx="2132588" cy="8924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537C0F-9B43-1436-712B-33A7165E8D78}"/>
              </a:ext>
            </a:extLst>
          </p:cNvPr>
          <p:cNvSpPr txBox="1"/>
          <p:nvPr/>
        </p:nvSpPr>
        <p:spPr>
          <a:xfrm>
            <a:off x="688895" y="2054225"/>
            <a:ext cx="35858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r>
              <a:rPr lang="it-IT" dirty="0" err="1">
                <a:latin typeface="Fira Sans Extra Condensed" panose="020B0503050000020004" pitchFamily="34" charset="0"/>
              </a:rPr>
              <a:t>Parameters</a:t>
            </a:r>
            <a:r>
              <a:rPr lang="it-IT" dirty="0">
                <a:latin typeface="Fira Sans Extra Condensed" panose="020B0503050000020004" pitchFamily="34" charset="0"/>
              </a:rPr>
              <a:t> of the test</a:t>
            </a:r>
            <a:endParaRPr lang="it-IT" b="1" dirty="0">
              <a:latin typeface="Fira Sans Extra Condensed" panose="020B0503050000020004" pitchFamily="34" charset="0"/>
            </a:endParaRPr>
          </a:p>
          <a:p>
            <a:pPr marL="285750" indent="-285750">
              <a:buClr>
                <a:srgbClr val="395B8E"/>
              </a:buClr>
              <a:buFont typeface="Wingdings" panose="05000000000000000000" pitchFamily="2" charset="2"/>
              <a:buChar char="q"/>
            </a:pPr>
            <a:endParaRPr lang="it-IT" b="1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Label to </a:t>
            </a:r>
            <a:r>
              <a:rPr lang="it-IT" dirty="0" err="1">
                <a:latin typeface="Fira Sans Extra Condensed" panose="020B0503050000020004" pitchFamily="34" charset="0"/>
              </a:rPr>
              <a:t>predict</a:t>
            </a:r>
            <a:r>
              <a:rPr lang="it-IT" dirty="0">
                <a:latin typeface="Fira Sans Extra Condensed" panose="020B0503050000020004" pitchFamily="34" charset="0"/>
              </a:rPr>
              <a:t>: </a:t>
            </a:r>
            <a:r>
              <a:rPr lang="it-IT" i="1" dirty="0">
                <a:latin typeface="Fira Sans Extra Condensed" panose="020B0503050000020004" pitchFamily="34" charset="0"/>
              </a:rPr>
              <a:t>temperature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CrossValidator</a:t>
            </a:r>
            <a:r>
              <a:rPr lang="it-IT" dirty="0">
                <a:latin typeface="Fira Sans Extra Condensed" panose="020B0503050000020004" pitchFamily="34" charset="0"/>
              </a:rPr>
              <a:t>:</a:t>
            </a:r>
          </a:p>
          <a:p>
            <a:pPr marL="1200150" lvl="2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Folds</a:t>
            </a:r>
            <a:r>
              <a:rPr lang="it-IT" dirty="0">
                <a:latin typeface="Fira Sans Extra Condensed" panose="020B0503050000020004" pitchFamily="34" charset="0"/>
              </a:rPr>
              <a:t>: 5</a:t>
            </a:r>
          </a:p>
          <a:p>
            <a:pPr marL="1200150" lvl="2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1200150" lvl="2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Parallelism</a:t>
            </a:r>
            <a:r>
              <a:rPr lang="it-IT" dirty="0">
                <a:latin typeface="Fira Sans Extra Condensed" panose="020B0503050000020004" pitchFamily="34" charset="0"/>
              </a:rPr>
              <a:t>: 3</a:t>
            </a: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Fira Sans Extra Condensed" panose="020B0503050000020004" pitchFamily="34" charset="0"/>
              </a:rPr>
              <a:t>5 </a:t>
            </a:r>
            <a:r>
              <a:rPr lang="it-IT" dirty="0" err="1">
                <a:latin typeface="Fira Sans Extra Condensed" panose="020B0503050000020004" pitchFamily="34" charset="0"/>
              </a:rPr>
              <a:t>run</a:t>
            </a:r>
            <a:r>
              <a:rPr lang="it-IT" dirty="0">
                <a:latin typeface="Fira Sans Extra Condensed" panose="020B0503050000020004" pitchFamily="34" charset="0"/>
              </a:rPr>
              <a:t> for </a:t>
            </a:r>
            <a:r>
              <a:rPr lang="it-IT" dirty="0" err="1">
                <a:latin typeface="Fira Sans Extra Condensed" panose="020B0503050000020004" pitchFamily="34" charset="0"/>
              </a:rPr>
              <a:t>each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algorithm</a:t>
            </a:r>
            <a:r>
              <a:rPr lang="it-IT" dirty="0">
                <a:latin typeface="Fira Sans Extra Condensed" panose="020B0503050000020004" pitchFamily="34" charset="0"/>
              </a:rPr>
              <a:t>:</a:t>
            </a:r>
          </a:p>
          <a:p>
            <a:pPr marL="1200150" lvl="2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Showed</a:t>
            </a:r>
            <a:r>
              <a:rPr lang="it-IT" dirty="0">
                <a:latin typeface="Fira Sans Extra Condensed" panose="020B0503050000020004" pitchFamily="34" charset="0"/>
              </a:rPr>
              <a:t> the one with the </a:t>
            </a:r>
            <a:r>
              <a:rPr lang="it-IT" dirty="0" err="1">
                <a:latin typeface="Fira Sans Extra Condensed" panose="020B0503050000020004" pitchFamily="34" charset="0"/>
              </a:rPr>
              <a:t>average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value</a:t>
            </a:r>
            <a:r>
              <a:rPr lang="it-IT" dirty="0">
                <a:latin typeface="Fira Sans Extra Condensed" panose="020B0503050000020004" pitchFamily="34" charset="0"/>
              </a:rPr>
              <a:t> of RMSE</a:t>
            </a:r>
          </a:p>
          <a:p>
            <a:pPr marL="1200150" lvl="2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endParaRPr lang="it-IT" dirty="0">
              <a:latin typeface="Fira Sans Extra Condensed" panose="020B0503050000020004" pitchFamily="34" charset="0"/>
            </a:endParaRPr>
          </a:p>
          <a:p>
            <a:pPr marL="742950" lvl="1" indent="-285750">
              <a:buClr>
                <a:srgbClr val="395B8E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Fira Sans Extra Condensed" panose="020B0503050000020004" pitchFamily="34" charset="0"/>
              </a:rPr>
              <a:t>Showed</a:t>
            </a:r>
            <a:r>
              <a:rPr lang="it-IT" dirty="0">
                <a:latin typeface="Fira Sans Extra Condensed" panose="020B0503050000020004" pitchFamily="34" charset="0"/>
              </a:rPr>
              <a:t> the first 5 </a:t>
            </a:r>
            <a:r>
              <a:rPr lang="it-IT" dirty="0" err="1">
                <a:latin typeface="Fira Sans Extra Condensed" panose="020B0503050000020004" pitchFamily="34" charset="0"/>
              </a:rPr>
              <a:t>value</a:t>
            </a:r>
            <a:r>
              <a:rPr lang="it-IT" dirty="0">
                <a:latin typeface="Fira Sans Extra Condensed" panose="020B0503050000020004" pitchFamily="34" charset="0"/>
              </a:rPr>
              <a:t> </a:t>
            </a:r>
            <a:r>
              <a:rPr lang="it-IT" dirty="0" err="1">
                <a:latin typeface="Fira Sans Extra Condensed" panose="020B0503050000020004" pitchFamily="34" charset="0"/>
              </a:rPr>
              <a:t>predicted</a:t>
            </a:r>
            <a:endParaRPr lang="it-IT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95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47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0" y="652056"/>
            <a:ext cx="11264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Results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–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Prediction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of the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missing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value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2118381C-14D7-F0DF-AB45-F8956D2A7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21911"/>
              </p:ext>
            </p:extLst>
          </p:nvPr>
        </p:nvGraphicFramePr>
        <p:xfrm>
          <a:off x="279875" y="2282825"/>
          <a:ext cx="3362916" cy="28794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458">
                  <a:extLst>
                    <a:ext uri="{9D8B030D-6E8A-4147-A177-3AD203B41FA5}">
                      <a16:colId xmlns:a16="http://schemas.microsoft.com/office/drawing/2014/main" val="3270752920"/>
                    </a:ext>
                  </a:extLst>
                </a:gridCol>
                <a:gridCol w="1681458">
                  <a:extLst>
                    <a:ext uri="{9D8B030D-6E8A-4147-A177-3AD203B41FA5}">
                      <a16:colId xmlns:a16="http://schemas.microsoft.com/office/drawing/2014/main" val="2028852905"/>
                    </a:ext>
                  </a:extLst>
                </a:gridCol>
              </a:tblGrid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Real values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 err="1">
                          <a:effectLst/>
                        </a:rPr>
                        <a:t>DecisionTree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110367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34.23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34.2200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6708720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34.15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34.1500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909041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 35.40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34.9150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1468057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35.06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34.9150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1340019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33.65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33.0150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1089303"/>
                  </a:ext>
                </a:extLst>
              </a:tr>
              <a:tr h="41134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RMSE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0.3685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0050094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A093D57-EE98-CC8D-451D-1CED0EF06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4685"/>
              </p:ext>
            </p:extLst>
          </p:nvPr>
        </p:nvGraphicFramePr>
        <p:xfrm>
          <a:off x="4414542" y="2298879"/>
          <a:ext cx="3362916" cy="2847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458">
                  <a:extLst>
                    <a:ext uri="{9D8B030D-6E8A-4147-A177-3AD203B41FA5}">
                      <a16:colId xmlns:a16="http://schemas.microsoft.com/office/drawing/2014/main" val="810850330"/>
                    </a:ext>
                  </a:extLst>
                </a:gridCol>
                <a:gridCol w="1681458">
                  <a:extLst>
                    <a:ext uri="{9D8B030D-6E8A-4147-A177-3AD203B41FA5}">
                      <a16:colId xmlns:a16="http://schemas.microsoft.com/office/drawing/2014/main" val="3038620044"/>
                    </a:ext>
                  </a:extLst>
                </a:gridCol>
              </a:tblGrid>
              <a:tr h="406603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Real values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 err="1">
                          <a:effectLst/>
                        </a:rPr>
                        <a:t>GBTree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1632321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33.01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33.3885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6597814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34.15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 33.4693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311872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37.18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 35.8182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3894320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34.68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 33.4718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842630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34.33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 33.4693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9213195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RMSE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0.5414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19559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180D735-8E93-E1D6-FD4C-51FEFE524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77690"/>
              </p:ext>
            </p:extLst>
          </p:nvPr>
        </p:nvGraphicFramePr>
        <p:xfrm>
          <a:off x="8554045" y="2314933"/>
          <a:ext cx="3362916" cy="283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458">
                  <a:extLst>
                    <a:ext uri="{9D8B030D-6E8A-4147-A177-3AD203B41FA5}">
                      <a16:colId xmlns:a16="http://schemas.microsoft.com/office/drawing/2014/main" val="229022321"/>
                    </a:ext>
                  </a:extLst>
                </a:gridCol>
                <a:gridCol w="1681458">
                  <a:extLst>
                    <a:ext uri="{9D8B030D-6E8A-4147-A177-3AD203B41FA5}">
                      <a16:colId xmlns:a16="http://schemas.microsoft.com/office/drawing/2014/main" val="2283756576"/>
                    </a:ext>
                  </a:extLst>
                </a:gridCol>
              </a:tblGrid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Real values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Random Forest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4090020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37.18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35.3412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4236751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33.58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33.3794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870742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34.21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33.2916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5637349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31.59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32.1981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6555964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34.76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34.7337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485381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RMSE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0.2642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674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8513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Risks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1C3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6" name="Google Shape;60;p15">
            <a:extLst>
              <a:ext uri="{FF2B5EF4-FFF2-40B4-BE49-F238E27FC236}">
                <a16:creationId xmlns:a16="http://schemas.microsoft.com/office/drawing/2014/main" id="{FD10BB75-70DD-D55F-0E43-C34040CD4744}"/>
              </a:ext>
            </a:extLst>
          </p:cNvPr>
          <p:cNvSpPr/>
          <p:nvPr/>
        </p:nvSpPr>
        <p:spPr>
          <a:xfrm>
            <a:off x="5384020" y="6493891"/>
            <a:ext cx="137818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7" name="Google Shape;60;p15">
            <a:extLst>
              <a:ext uri="{FF2B5EF4-FFF2-40B4-BE49-F238E27FC236}">
                <a16:creationId xmlns:a16="http://schemas.microsoft.com/office/drawing/2014/main" id="{3026D4FE-410C-D766-59E6-800841C10013}"/>
              </a:ext>
            </a:extLst>
          </p:cNvPr>
          <p:cNvSpPr/>
          <p:nvPr/>
        </p:nvSpPr>
        <p:spPr>
          <a:xfrm>
            <a:off x="7167517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6D53D2-8E02-17D6-E722-E5324B5E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46843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68438" algn="r"/>
              </a:tabLst>
            </a:pPr>
            <a:endParaRPr kumimoji="0" lang="en-US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3364259A-AF5C-5AB4-9412-F8960D0EE8B2}"/>
              </a:ext>
            </a:extLst>
          </p:cNvPr>
          <p:cNvSpPr/>
          <p:nvPr/>
        </p:nvSpPr>
        <p:spPr>
          <a:xfrm>
            <a:off x="8986421" y="6493890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0" name="Segnaposto numero diapositiva 266">
            <a:extLst>
              <a:ext uri="{FF2B5EF4-FFF2-40B4-BE49-F238E27FC236}">
                <a16:creationId xmlns:a16="http://schemas.microsoft.com/office/drawing/2014/main" id="{2B9F7B40-BAD5-1146-1AAE-B94FDA96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bg1"/>
                </a:solidFill>
                <a:latin typeface="Fira Sans Extra Condensed" panose="020B0503050000020004" pitchFamily="34" charset="0"/>
              </a:rPr>
              <a:t>48</a:t>
            </a:fld>
            <a:r>
              <a:rPr lang="it-IT" sz="2400">
                <a:solidFill>
                  <a:schemeClr val="bg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E4B123A2-6A38-B2CE-753B-76ED14B24FF6}"/>
              </a:ext>
            </a:extLst>
          </p:cNvPr>
          <p:cNvSpPr/>
          <p:nvPr/>
        </p:nvSpPr>
        <p:spPr>
          <a:xfrm>
            <a:off x="10805325" y="5870881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Machine Learning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implementation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3E5F9A-50CA-E35C-6ABA-C2C441DD197E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4432AA-B089-531D-EA3F-9856C96EEEC2}"/>
              </a:ext>
            </a:extLst>
          </p:cNvPr>
          <p:cNvSpPr txBox="1"/>
          <p:nvPr/>
        </p:nvSpPr>
        <p:spPr>
          <a:xfrm>
            <a:off x="424860" y="652056"/>
            <a:ext cx="11264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Results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–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Prediction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of the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missing</a:t>
            </a:r>
            <a:r>
              <a:rPr lang="it-IT" sz="54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 </a:t>
            </a:r>
            <a:r>
              <a:rPr lang="it-IT" sz="54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value</a:t>
            </a:r>
            <a:endParaRPr lang="it-IT" sz="5400" b="1" dirty="0">
              <a:solidFill>
                <a:srgbClr val="395B8E"/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180D735-8E93-E1D6-FD4C-51FEFE524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98160"/>
              </p:ext>
            </p:extLst>
          </p:nvPr>
        </p:nvGraphicFramePr>
        <p:xfrm>
          <a:off x="1965376" y="2282825"/>
          <a:ext cx="3362916" cy="2831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458">
                  <a:extLst>
                    <a:ext uri="{9D8B030D-6E8A-4147-A177-3AD203B41FA5}">
                      <a16:colId xmlns:a16="http://schemas.microsoft.com/office/drawing/2014/main" val="229022321"/>
                    </a:ext>
                  </a:extLst>
                </a:gridCol>
                <a:gridCol w="1681458">
                  <a:extLst>
                    <a:ext uri="{9D8B030D-6E8A-4147-A177-3AD203B41FA5}">
                      <a16:colId xmlns:a16="http://schemas.microsoft.com/office/drawing/2014/main" val="2283756576"/>
                    </a:ext>
                  </a:extLst>
                </a:gridCol>
              </a:tblGrid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Real values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Random Forest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4090020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37.18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3.3412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4236751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33.58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33.3794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870742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34.21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33.2916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5637349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31.59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>
                          <a:effectLst/>
                        </a:rPr>
                        <a:t>32.1981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6555964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34.76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00" dirty="0">
                          <a:effectLst/>
                        </a:rPr>
                        <a:t>34.7337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485381"/>
                  </a:ext>
                </a:extLst>
              </a:tr>
              <a:tr h="404465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RMSE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0.2642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674753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F8A7A49-0BE7-6E1F-0234-F72AC1BB7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84130"/>
              </p:ext>
            </p:extLst>
          </p:nvPr>
        </p:nvGraphicFramePr>
        <p:xfrm>
          <a:off x="6518866" y="2265290"/>
          <a:ext cx="3707758" cy="283125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72762">
                  <a:extLst>
                    <a:ext uri="{9D8B030D-6E8A-4147-A177-3AD203B41FA5}">
                      <a16:colId xmlns:a16="http://schemas.microsoft.com/office/drawing/2014/main" val="1659074141"/>
                    </a:ext>
                  </a:extLst>
                </a:gridCol>
                <a:gridCol w="1017498">
                  <a:extLst>
                    <a:ext uri="{9D8B030D-6E8A-4147-A177-3AD203B41FA5}">
                      <a16:colId xmlns:a16="http://schemas.microsoft.com/office/drawing/2014/main" val="990665301"/>
                    </a:ext>
                  </a:extLst>
                </a:gridCol>
                <a:gridCol w="1017498">
                  <a:extLst>
                    <a:ext uri="{9D8B030D-6E8A-4147-A177-3AD203B41FA5}">
                      <a16:colId xmlns:a16="http://schemas.microsoft.com/office/drawing/2014/main" val="4050355509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Algorithms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98120" algn="l"/>
                          <a:tab pos="440690" algn="ctr"/>
                        </a:tabLst>
                      </a:pPr>
                      <a:r>
                        <a:rPr lang="en-GB" sz="1400" kern="100">
                          <a:effectLst/>
                        </a:rPr>
                        <a:t>Real Value: 33.03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98120" algn="l"/>
                          <a:tab pos="440690" algn="ctr"/>
                        </a:tabLst>
                      </a:pPr>
                      <a:r>
                        <a:rPr lang="en-GB" sz="1400" kern="100">
                          <a:effectLst/>
                        </a:rPr>
                        <a:t>RMSE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3989594"/>
                  </a:ext>
                </a:extLst>
              </a:tr>
              <a:tr h="435578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Linear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35.3338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2.3038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7622632"/>
                  </a:ext>
                </a:extLst>
              </a:tr>
              <a:tr h="435578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Isotonic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34.5801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1.5501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6109673"/>
                  </a:ext>
                </a:extLst>
              </a:tr>
              <a:tr h="435578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DecisionTree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33.6952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0.6652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8891898"/>
                  </a:ext>
                </a:extLst>
              </a:tr>
              <a:tr h="435578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GBTree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34.0936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 dirty="0">
                          <a:effectLst/>
                        </a:rPr>
                        <a:t>1.0636</a:t>
                      </a:r>
                      <a:endParaRPr lang="it-IT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6944142"/>
                  </a:ext>
                </a:extLst>
              </a:tr>
              <a:tr h="435578"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RandomForest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00">
                          <a:effectLst/>
                        </a:rPr>
                        <a:t>33.3613</a:t>
                      </a:r>
                      <a:endParaRPr lang="it-IT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0.3313</a:t>
                      </a:r>
                      <a:endParaRPr lang="it-IT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130405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4BBBD76-890C-8964-7602-547BF757C8BD}"/>
              </a:ext>
            </a:extLst>
          </p:cNvPr>
          <p:cNvSpPr txBox="1"/>
          <p:nvPr/>
        </p:nvSpPr>
        <p:spPr>
          <a:xfrm>
            <a:off x="2701483" y="5267521"/>
            <a:ext cx="2268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Best </a:t>
            </a:r>
            <a:r>
              <a:rPr lang="it-IT" sz="3000" b="1" dirty="0" err="1">
                <a:solidFill>
                  <a:srgbClr val="395B8E"/>
                </a:solidFill>
                <a:latin typeface="Fira Sans Extra Condensed" panose="020B0503050000020004" pitchFamily="34" charset="0"/>
              </a:rPr>
              <a:t>results</a:t>
            </a:r>
            <a:r>
              <a:rPr lang="it-IT" sz="3000" b="1" dirty="0">
                <a:solidFill>
                  <a:srgbClr val="395B8E"/>
                </a:solidFill>
                <a:latin typeface="Fira Sans Extra Condensed" panose="020B05030500000200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3560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465467" y="437323"/>
            <a:ext cx="9261200" cy="394957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sz="7200">
                <a:solidFill>
                  <a:schemeClr val="tx1"/>
                </a:solidFill>
                <a:latin typeface="Fira Sans Extra Condensed" panose="020B0503050000020004" pitchFamily="34" charset="0"/>
              </a:rPr>
              <a:t>Thanks for </a:t>
            </a:r>
            <a:br>
              <a:rPr lang="es" sz="720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s" sz="7200">
                <a:solidFill>
                  <a:schemeClr val="tx1"/>
                </a:solidFill>
                <a:latin typeface="Fira Sans Extra Condensed" panose="020B0503050000020004" pitchFamily="34" charset="0"/>
              </a:rPr>
              <a:t>the </a:t>
            </a:r>
            <a:br>
              <a:rPr lang="es" sz="7200">
                <a:solidFill>
                  <a:schemeClr val="tx1"/>
                </a:solidFill>
                <a:latin typeface="Fira Sans Extra Condensed" panose="020B0503050000020004" pitchFamily="34" charset="0"/>
              </a:rPr>
            </a:br>
            <a:r>
              <a:rPr lang="es" sz="7200">
                <a:solidFill>
                  <a:schemeClr val="tx1"/>
                </a:solidFill>
                <a:latin typeface="Fira Sans Extra Condensed" panose="020B0503050000020004" pitchFamily="34" charset="0"/>
              </a:rPr>
              <a:t>attention!</a:t>
            </a:r>
            <a:endParaRPr sz="720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9745024" y="4275834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3261134" y="5654210"/>
            <a:ext cx="1391801" cy="670589"/>
          </a:xfrm>
          <a:custGeom>
            <a:avLst/>
            <a:gdLst/>
            <a:ahLst/>
            <a:cxnLst/>
            <a:rect l="l" t="t" r="r" b="b"/>
            <a:pathLst>
              <a:path w="9501" h="4949" extrusionOk="0">
                <a:moveTo>
                  <a:pt x="4728" y="0"/>
                </a:moveTo>
                <a:lnTo>
                  <a:pt x="1" y="2052"/>
                </a:lnTo>
                <a:lnTo>
                  <a:pt x="1" y="4948"/>
                </a:lnTo>
                <a:lnTo>
                  <a:pt x="9500" y="4948"/>
                </a:lnTo>
                <a:lnTo>
                  <a:pt x="9500" y="2052"/>
                </a:lnTo>
                <a:lnTo>
                  <a:pt x="47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5372167" y="4850626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7558604" y="5330901"/>
            <a:ext cx="1386528" cy="993892"/>
          </a:xfrm>
          <a:custGeom>
            <a:avLst/>
            <a:gdLst/>
            <a:ahLst/>
            <a:cxnLst/>
            <a:rect l="l" t="t" r="r" b="b"/>
            <a:pathLst>
              <a:path w="9465" h="7335" extrusionOk="0">
                <a:moveTo>
                  <a:pt x="4737" y="1"/>
                </a:moveTo>
                <a:lnTo>
                  <a:pt x="0" y="2052"/>
                </a:lnTo>
                <a:lnTo>
                  <a:pt x="0" y="7334"/>
                </a:lnTo>
                <a:lnTo>
                  <a:pt x="9464" y="7334"/>
                </a:lnTo>
                <a:lnTo>
                  <a:pt x="9464" y="2052"/>
                </a:lnTo>
                <a:lnTo>
                  <a:pt x="4737" y="1"/>
                </a:lnTo>
                <a:close/>
              </a:path>
            </a:pathLst>
          </a:custGeom>
          <a:solidFill>
            <a:srgbClr val="395B8E"/>
          </a:solidFill>
          <a:ln>
            <a:solidFill>
              <a:srgbClr val="064F9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1155233" y="4386900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941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91B29B0E-2BA8-AF6A-756C-280B357075D6}"/>
              </a:ext>
            </a:extLst>
          </p:cNvPr>
          <p:cNvSpPr/>
          <p:nvPr/>
        </p:nvSpPr>
        <p:spPr>
          <a:xfrm>
            <a:off x="3583832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75675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B2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2" name="Google Shape;60;p15">
            <a:extLst>
              <a:ext uri="{FF2B5EF4-FFF2-40B4-BE49-F238E27FC236}">
                <a16:creationId xmlns:a16="http://schemas.microsoft.com/office/drawing/2014/main" id="{905E0E0F-6A28-A11B-CE41-3B13636D2213}"/>
              </a:ext>
            </a:extLst>
          </p:cNvPr>
          <p:cNvSpPr/>
          <p:nvPr/>
        </p:nvSpPr>
        <p:spPr>
          <a:xfrm>
            <a:off x="1791989" y="587088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3" name="Google Shape;60;p15">
            <a:extLst>
              <a:ext uri="{FF2B5EF4-FFF2-40B4-BE49-F238E27FC236}">
                <a16:creationId xmlns:a16="http://schemas.microsoft.com/office/drawing/2014/main" id="{4A494329-A26A-5CB2-539E-EB42B348BA0A}"/>
              </a:ext>
            </a:extLst>
          </p:cNvPr>
          <p:cNvSpPr/>
          <p:nvPr/>
        </p:nvSpPr>
        <p:spPr>
          <a:xfrm>
            <a:off x="3580395" y="587088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Hardware</a:t>
            </a: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&amp; Software</a:t>
            </a:r>
          </a:p>
        </p:txBody>
      </p:sp>
      <p:sp>
        <p:nvSpPr>
          <p:cNvPr id="96" name="Segnaposto numero diapositiva 266">
            <a:extLst>
              <a:ext uri="{FF2B5EF4-FFF2-40B4-BE49-F238E27FC236}">
                <a16:creationId xmlns:a16="http://schemas.microsoft.com/office/drawing/2014/main" id="{97B4C665-70A3-BF84-02FC-7320E61A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5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1A7B6E-7BD0-3E17-ADEE-5F6AC164985C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E14E36-507A-22E6-38D2-094C9946775F}"/>
              </a:ext>
            </a:extLst>
          </p:cNvPr>
          <p:cNvSpPr txBox="1"/>
          <p:nvPr/>
        </p:nvSpPr>
        <p:spPr>
          <a:xfrm>
            <a:off x="424861" y="652056"/>
            <a:ext cx="4293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solidFill>
                  <a:srgbClr val="87BC9E"/>
                </a:solidFill>
                <a:latin typeface="Fira Sans Extra Condensed" panose="020B0503050000020004" pitchFamily="34" charset="0"/>
              </a:rPr>
              <a:t>Hardware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F3BED7-F064-27AD-695E-8E0EC5F1FBE2}"/>
              </a:ext>
            </a:extLst>
          </p:cNvPr>
          <p:cNvSpPr txBox="1"/>
          <p:nvPr/>
        </p:nvSpPr>
        <p:spPr>
          <a:xfrm>
            <a:off x="676649" y="2317576"/>
            <a:ext cx="49035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r>
              <a:rPr lang="it-IT" err="1">
                <a:latin typeface="Fira Sans Extra Condensed" panose="020B0503050000020004" pitchFamily="34" charset="0"/>
              </a:rPr>
              <a:t>Raspberry</a:t>
            </a:r>
            <a:r>
              <a:rPr lang="it-IT">
                <a:latin typeface="Fira Sans Extra Condensed" panose="020B0503050000020004" pitchFamily="34" charset="0"/>
              </a:rPr>
              <a:t> Pi 3</a:t>
            </a: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Arduino UNO</a:t>
            </a: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Temperature, </a:t>
            </a:r>
            <a:r>
              <a:rPr lang="it-IT" err="1">
                <a:latin typeface="Fira Sans Extra Condensed" panose="020B0503050000020004" pitchFamily="34" charset="0"/>
              </a:rPr>
              <a:t>humidity</a:t>
            </a:r>
            <a:r>
              <a:rPr lang="it-IT">
                <a:latin typeface="Fira Sans Extra Condensed" panose="020B0503050000020004" pitchFamily="34" charset="0"/>
              </a:rPr>
              <a:t> and </a:t>
            </a:r>
            <a:r>
              <a:rPr lang="it-IT" err="1">
                <a:latin typeface="Fira Sans Extra Condensed" panose="020B0503050000020004" pitchFamily="34" charset="0"/>
              </a:rPr>
              <a:t>atmospheric</a:t>
            </a:r>
            <a:r>
              <a:rPr lang="it-IT">
                <a:latin typeface="Fira Sans Extra Condensed" panose="020B0503050000020004" pitchFamily="34" charset="0"/>
              </a:rPr>
              <a:t> pressure </a:t>
            </a:r>
            <a:r>
              <a:rPr lang="it-IT" err="1">
                <a:latin typeface="Fira Sans Extra Condensed" panose="020B0503050000020004" pitchFamily="34" charset="0"/>
              </a:rPr>
              <a:t>sensor</a:t>
            </a:r>
            <a:r>
              <a:rPr lang="it-IT">
                <a:latin typeface="Fira Sans Extra Condensed" panose="020B0503050000020004" pitchFamily="34" charset="0"/>
              </a:rPr>
              <a:t>: </a:t>
            </a:r>
            <a:r>
              <a:rPr lang="it-IT" b="1">
                <a:latin typeface="Fira Sans Extra Condensed" panose="020B0503050000020004" pitchFamily="34" charset="0"/>
              </a:rPr>
              <a:t>BME-280</a:t>
            </a: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endParaRPr lang="it-IT" b="1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r>
              <a:rPr lang="it-IT">
                <a:latin typeface="Fira Sans Extra Condensed" panose="020B0503050000020004" pitchFamily="34" charset="0"/>
              </a:rPr>
              <a:t>Light Sensor: </a:t>
            </a:r>
            <a:r>
              <a:rPr lang="it-IT" b="1" err="1">
                <a:latin typeface="Fira Sans Extra Condensed" panose="020B0503050000020004" pitchFamily="34" charset="0"/>
              </a:rPr>
              <a:t>LightMH</a:t>
            </a:r>
            <a:r>
              <a:rPr lang="it-IT" b="1">
                <a:latin typeface="Fira Sans Extra Condensed" panose="020B0503050000020004" pitchFamily="34" charset="0"/>
              </a:rPr>
              <a:t>-SENSOR-SERIES Flying Fish</a:t>
            </a:r>
            <a:endParaRPr lang="it-IT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87BC9E"/>
              </a:buClr>
              <a:buFont typeface="Wingdings" panose="05000000000000000000" pitchFamily="2" charset="2"/>
              <a:buChar char="q"/>
            </a:pPr>
            <a:endParaRPr lang="it-IT" b="1">
              <a:latin typeface="Fira Sans Extra Condensed" panose="020B0503050000020004" pitchFamily="34" charset="0"/>
            </a:endParaRPr>
          </a:p>
        </p:txBody>
      </p:sp>
      <p:pic>
        <p:nvPicPr>
          <p:cNvPr id="7" name="Immagine 6" descr="Immagine che contiene circuito, Ingegneria elettronica&#10;&#10;Descrizione generata automaticamente">
            <a:extLst>
              <a:ext uri="{FF2B5EF4-FFF2-40B4-BE49-F238E27FC236}">
                <a16:creationId xmlns:a16="http://schemas.microsoft.com/office/drawing/2014/main" id="{8C263DDA-BE20-4D60-BD3E-221753BA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17" y="1667719"/>
            <a:ext cx="4735785" cy="36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7BC9E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91B29B0E-2BA8-AF6A-756C-280B357075D6}"/>
              </a:ext>
            </a:extLst>
          </p:cNvPr>
          <p:cNvSpPr/>
          <p:nvPr/>
        </p:nvSpPr>
        <p:spPr>
          <a:xfrm>
            <a:off x="3583832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75675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87B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400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Idea</a:t>
            </a: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3" name="Google Shape;60;p15">
            <a:extLst>
              <a:ext uri="{FF2B5EF4-FFF2-40B4-BE49-F238E27FC236}">
                <a16:creationId xmlns:a16="http://schemas.microsoft.com/office/drawing/2014/main" id="{4A494329-A26A-5CB2-539E-EB42B348BA0A}"/>
              </a:ext>
            </a:extLst>
          </p:cNvPr>
          <p:cNvSpPr/>
          <p:nvPr/>
        </p:nvSpPr>
        <p:spPr>
          <a:xfrm>
            <a:off x="3580395" y="587088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Hardware</a:t>
            </a: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&amp; Software</a:t>
            </a:r>
          </a:p>
        </p:txBody>
      </p:sp>
      <p:sp>
        <p:nvSpPr>
          <p:cNvPr id="96" name="Segnaposto numero diapositiva 266">
            <a:extLst>
              <a:ext uri="{FF2B5EF4-FFF2-40B4-BE49-F238E27FC236}">
                <a16:creationId xmlns:a16="http://schemas.microsoft.com/office/drawing/2014/main" id="{97B4C665-70A3-BF84-02FC-7320E61A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6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D35D07-9D02-573A-53F4-21B5EA1D7832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30CAB4-56A7-CD83-07DC-D35F79C3C2D3}"/>
              </a:ext>
            </a:extLst>
          </p:cNvPr>
          <p:cNvSpPr txBox="1"/>
          <p:nvPr/>
        </p:nvSpPr>
        <p:spPr>
          <a:xfrm>
            <a:off x="424862" y="652056"/>
            <a:ext cx="330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solidFill>
                  <a:srgbClr val="87BC9E"/>
                </a:solidFill>
                <a:latin typeface="Fira Sans Extra Condensed" panose="020B0503050000020004" pitchFamily="34" charset="0"/>
              </a:rPr>
              <a:t>Software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8E5AA54-EA9A-B182-914A-A9612FA3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37" y="1317273"/>
            <a:ext cx="3515419" cy="1948218"/>
          </a:xfrm>
          <a:prstGeom prst="rect">
            <a:avLst/>
          </a:prstGeom>
        </p:spPr>
      </p:pic>
      <p:pic>
        <p:nvPicPr>
          <p:cNvPr id="11" name="Immagine 10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7C61251-B8D6-4444-F284-B8BBB64B7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74" y="1440262"/>
            <a:ext cx="3872690" cy="20117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7170E7-DB70-BA1F-91E0-61132D31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125" y="4380511"/>
            <a:ext cx="3117892" cy="1541380"/>
          </a:xfrm>
          <a:prstGeom prst="rect">
            <a:avLst/>
          </a:prstGeom>
        </p:spPr>
      </p:pic>
      <p:pic>
        <p:nvPicPr>
          <p:cNvPr id="20" name="Immagine 19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BDAE82BA-C57D-B4B9-FB04-4C020EE7E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00" y="3882357"/>
            <a:ext cx="2140369" cy="2140369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testo&#10;&#10;Descrizione generata automaticamente">
            <a:extLst>
              <a:ext uri="{FF2B5EF4-FFF2-40B4-BE49-F238E27FC236}">
                <a16:creationId xmlns:a16="http://schemas.microsoft.com/office/drawing/2014/main" id="{8BD34334-E5FF-EB9A-FD14-E0FC099A6F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12121" r="44631" b="29091"/>
          <a:stretch/>
        </p:blipFill>
        <p:spPr bwMode="auto">
          <a:xfrm>
            <a:off x="3906940" y="3735081"/>
            <a:ext cx="2213592" cy="92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9682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4" name="Google Shape;60;p15">
            <a:extLst>
              <a:ext uri="{FF2B5EF4-FFF2-40B4-BE49-F238E27FC236}">
                <a16:creationId xmlns:a16="http://schemas.microsoft.com/office/drawing/2014/main" id="{E97F2F01-0749-CDA0-814F-098570F743F6}"/>
              </a:ext>
            </a:extLst>
          </p:cNvPr>
          <p:cNvSpPr/>
          <p:nvPr/>
        </p:nvSpPr>
        <p:spPr>
          <a:xfrm>
            <a:off x="5375675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87B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2400" kern="0">
              <a:solidFill>
                <a:srgbClr val="F7F7F7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4" name="Google Shape;60;p15">
            <a:extLst>
              <a:ext uri="{FF2B5EF4-FFF2-40B4-BE49-F238E27FC236}">
                <a16:creationId xmlns:a16="http://schemas.microsoft.com/office/drawing/2014/main" id="{0E43B1B5-7D47-C0C8-F4C1-34C112E77950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Project</a:t>
            </a: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3" name="Google Shape;60;p15">
            <a:extLst>
              <a:ext uri="{FF2B5EF4-FFF2-40B4-BE49-F238E27FC236}">
                <a16:creationId xmlns:a16="http://schemas.microsoft.com/office/drawing/2014/main" id="{4A494329-A26A-5CB2-539E-EB42B348BA0A}"/>
              </a:ext>
            </a:extLst>
          </p:cNvPr>
          <p:cNvSpPr/>
          <p:nvPr/>
        </p:nvSpPr>
        <p:spPr>
          <a:xfrm>
            <a:off x="3580395" y="587088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Hardware</a:t>
            </a:r>
          </a:p>
          <a:p>
            <a:pPr algn="ctr" defTabSz="1219170">
              <a:buClr>
                <a:srgbClr val="000000"/>
              </a:buClr>
            </a:pPr>
            <a:r>
              <a:rPr lang="it-IT" sz="1867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&amp; Software</a:t>
            </a: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8" name="Segnaposto numero diapositiva 266">
            <a:extLst>
              <a:ext uri="{FF2B5EF4-FFF2-40B4-BE49-F238E27FC236}">
                <a16:creationId xmlns:a16="http://schemas.microsoft.com/office/drawing/2014/main" id="{4F402F54-2B05-BD94-C17B-E34369FC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7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47B0F14-F699-8C1D-871E-438CEBD84066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C7E31E-9280-8866-57BC-0AF9E69E8483}"/>
              </a:ext>
            </a:extLst>
          </p:cNvPr>
          <p:cNvSpPr txBox="1"/>
          <p:nvPr/>
        </p:nvSpPr>
        <p:spPr>
          <a:xfrm>
            <a:off x="424862" y="652056"/>
            <a:ext cx="474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6DABB7"/>
                </a:solidFill>
                <a:latin typeface="Fira Sans Extra Condensed" panose="020B0503050000020004" pitchFamily="34" charset="0"/>
              </a:rPr>
              <a:t>Dataset </a:t>
            </a:r>
            <a:r>
              <a:rPr lang="en-GB" sz="4800" b="1" dirty="0">
                <a:solidFill>
                  <a:srgbClr val="6DABB7"/>
                </a:solidFill>
                <a:latin typeface="Fira Sans Extra Condensed" panose="020B0503050000020004" pitchFamily="34" charset="0"/>
              </a:rPr>
              <a:t>structure</a:t>
            </a:r>
          </a:p>
        </p:txBody>
      </p:sp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A02CF72E-B2FB-914E-15FE-4616CD20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08" y="2037605"/>
            <a:ext cx="4331695" cy="42970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FF2DAD-A01C-F81D-6C92-631116498D44}"/>
              </a:ext>
            </a:extLst>
          </p:cNvPr>
          <p:cNvSpPr txBox="1"/>
          <p:nvPr/>
        </p:nvSpPr>
        <p:spPr>
          <a:xfrm>
            <a:off x="1061711" y="2371946"/>
            <a:ext cx="4226740" cy="46474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timestamp;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wind_speed_value</a:t>
            </a:r>
            <a:r>
              <a:rPr lang="en-US" sz="1600" dirty="0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wind_force</a:t>
            </a:r>
            <a:r>
              <a:rPr lang="en-US" sz="1600" dirty="0">
                <a:latin typeface="Fira Sans Extra Condensed" panose="020B0503050000020004" pitchFamily="34" charset="0"/>
              </a:rPr>
              <a:t> (m/s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wind_direction</a:t>
            </a:r>
            <a:r>
              <a:rPr lang="en-US" sz="1600" dirty="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wind_direction_degrees</a:t>
            </a:r>
            <a:r>
              <a:rPr lang="en-US" sz="1600" dirty="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humidity (%);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temperature (°C);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noise (dB);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PM2.5 (</a:t>
            </a:r>
            <a:r>
              <a:rPr lang="el-GR" sz="1600" dirty="0">
                <a:latin typeface="Fira Sans Extra Condensed" panose="020B0503050000020004" pitchFamily="34" charset="0"/>
              </a:rPr>
              <a:t>μ</a:t>
            </a:r>
            <a:r>
              <a:rPr lang="en-US" sz="1600" dirty="0">
                <a:latin typeface="Fira Sans Extra Condensed" panose="020B0503050000020004" pitchFamily="34" charset="0"/>
              </a:rPr>
              <a:t>g/m</a:t>
            </a:r>
            <a:r>
              <a:rPr lang="en-US" sz="1600" baseline="30000" dirty="0">
                <a:latin typeface="Fira Sans Extra Condensed" panose="020B0503050000020004" pitchFamily="34" charset="0"/>
              </a:rPr>
              <a:t>3</a:t>
            </a:r>
            <a:r>
              <a:rPr lang="en-US" sz="1600" dirty="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PM10 (</a:t>
            </a:r>
            <a:r>
              <a:rPr lang="el-GR" sz="1600" dirty="0">
                <a:latin typeface="Fira Sans Extra Condensed" panose="020B0503050000020004" pitchFamily="34" charset="0"/>
              </a:rPr>
              <a:t>μ</a:t>
            </a:r>
            <a:r>
              <a:rPr lang="en-US" sz="1600" dirty="0">
                <a:latin typeface="Fira Sans Extra Condensed" panose="020B0503050000020004" pitchFamily="34" charset="0"/>
              </a:rPr>
              <a:t>g/m</a:t>
            </a:r>
            <a:r>
              <a:rPr lang="en-US" sz="1600" baseline="30000" dirty="0">
                <a:latin typeface="Fira Sans Extra Condensed" panose="020B0503050000020004" pitchFamily="34" charset="0"/>
              </a:rPr>
              <a:t>3</a:t>
            </a:r>
            <a:r>
              <a:rPr lang="en-US" sz="1600" dirty="0">
                <a:latin typeface="Fira Sans Extra Condensed" panose="020B0503050000020004" pitchFamily="34" charset="0"/>
              </a:rPr>
              <a:t>)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atmospheric_pressure</a:t>
            </a:r>
            <a:r>
              <a:rPr lang="en-US" sz="1600" dirty="0">
                <a:latin typeface="Fira Sans Extra Condensed" panose="020B0503050000020004" pitchFamily="34" charset="0"/>
              </a:rPr>
              <a:t> (Kpa)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>
                <a:latin typeface="Fira Sans Extra Condensed" panose="020B0503050000020004" pitchFamily="34" charset="0"/>
              </a:rPr>
              <a:t>light (lux);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ligh</a:t>
            </a:r>
            <a:r>
              <a:rPr lang="en-US" sz="1600" dirty="0">
                <a:latin typeface="Fira Sans Extra Condensed" panose="020B0503050000020004" pitchFamily="34" charset="0"/>
              </a:rPr>
              <a:t> (</a:t>
            </a:r>
            <a:r>
              <a:rPr lang="en-US" sz="1600" dirty="0" err="1">
                <a:latin typeface="Fira Sans Extra Condensed" panose="020B0503050000020004" pitchFamily="34" charset="0"/>
              </a:rPr>
              <a:t>hundrer</a:t>
            </a:r>
            <a:r>
              <a:rPr lang="en-US" sz="1600" dirty="0">
                <a:latin typeface="Fira Sans Extra Condensed" panose="020B0503050000020004" pitchFamily="34" charset="0"/>
              </a:rPr>
              <a:t> 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600" dirty="0" err="1">
                <a:latin typeface="Fira Sans Extra Condensed" panose="020B0503050000020004" pitchFamily="34" charset="0"/>
              </a:rPr>
              <a:t>optical_rainfall</a:t>
            </a:r>
            <a:r>
              <a:rPr lang="en-US" sz="1600" dirty="0">
                <a:latin typeface="Fira Sans Extra Condensed" panose="020B0503050000020004" pitchFamily="34" charset="0"/>
              </a:rPr>
              <a:t> (mm);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dirty="0">
              <a:latin typeface="Fira Sans Extra Condensed" panose="020B05030500000200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2F06CA-E973-6551-095D-88825D13B746}"/>
              </a:ext>
            </a:extLst>
          </p:cNvPr>
          <p:cNvSpPr txBox="1"/>
          <p:nvPr/>
        </p:nvSpPr>
        <p:spPr>
          <a:xfrm>
            <a:off x="504238" y="1512001"/>
            <a:ext cx="658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The dataset is composed by the following values located in each row:</a:t>
            </a:r>
          </a:p>
        </p:txBody>
      </p:sp>
    </p:spTree>
    <p:extLst>
      <p:ext uri="{BB962C8B-B14F-4D97-AF65-F5344CB8AC3E}">
        <p14:creationId xmlns:p14="http://schemas.microsoft.com/office/powerpoint/2010/main" val="3322929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DABB7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Segnaposto numero diapositiva 266">
            <a:extLst>
              <a:ext uri="{FF2B5EF4-FFF2-40B4-BE49-F238E27FC236}">
                <a16:creationId xmlns:a16="http://schemas.microsoft.com/office/drawing/2014/main" id="{B32D3DEB-1DB2-EA60-8AC5-A4D664F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8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B2ABCD16-3D5C-2872-DC7B-5F7751CFC6F4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BE9A5-74C3-E9E3-5432-F713915EC925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A56AEF-9C4C-A61A-9411-A38A4D1D9D20}"/>
              </a:ext>
            </a:extLst>
          </p:cNvPr>
          <p:cNvSpPr txBox="1"/>
          <p:nvPr/>
        </p:nvSpPr>
        <p:spPr>
          <a:xfrm>
            <a:off x="424862" y="652056"/>
            <a:ext cx="553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solidFill>
                  <a:srgbClr val="87BC9E"/>
                </a:solidFill>
                <a:latin typeface="Fira Sans Extra Condensed" panose="020B0503050000020004" pitchFamily="34" charset="0"/>
              </a:rPr>
              <a:t>Dataset </a:t>
            </a:r>
            <a:r>
              <a:rPr lang="it-IT" sz="4800" b="1" err="1">
                <a:solidFill>
                  <a:srgbClr val="87BC9E"/>
                </a:solidFill>
                <a:latin typeface="Fira Sans Extra Condensed" panose="020B0503050000020004" pitchFamily="34" charset="0"/>
              </a:rPr>
              <a:t>manipulation</a:t>
            </a:r>
            <a:endParaRPr lang="it-IT" sz="4800" b="1">
              <a:solidFill>
                <a:srgbClr val="87BC9E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7" name="Immagine 6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54D5C406-63AD-CEDE-3692-DC392F612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223" y="823521"/>
            <a:ext cx="1281295" cy="14047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13B7DA-EECF-39FB-A170-952ACD7FA76D}"/>
              </a:ext>
            </a:extLst>
          </p:cNvPr>
          <p:cNvSpPr txBox="1"/>
          <p:nvPr/>
        </p:nvSpPr>
        <p:spPr>
          <a:xfrm>
            <a:off x="424862" y="1712049"/>
            <a:ext cx="7740344" cy="720197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r>
              <a:rPr lang="en-GB" sz="2200">
                <a:latin typeface="Fira Sans Extra Condensed" panose="020B0503050000020004" pitchFamily="34" charset="0"/>
              </a:rPr>
              <a:t>Original dataset composed by 19 csv files.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GB" sz="22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r>
              <a:rPr lang="en-GB" sz="2200">
                <a:latin typeface="Fira Sans Extra Condensed" panose="020B0503050000020004" pitchFamily="34" charset="0"/>
              </a:rPr>
              <a:t>Each file represents an acquisition day from 01/12/2022 to 19/12/2022.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GB" sz="22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r>
              <a:rPr lang="en-GB" sz="2200">
                <a:latin typeface="Fira Sans Extra Condensed" panose="020B0503050000020004" pitchFamily="34" charset="0"/>
              </a:rPr>
              <a:t>Created a python script to merge alle the csv files.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GB" sz="22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r>
              <a:rPr lang="en-GB" sz="2200">
                <a:latin typeface="Fira Sans Extra Condensed" panose="020B0503050000020004" pitchFamily="34" charset="0"/>
              </a:rPr>
              <a:t>Two modification respect the original csv skeleton:</a:t>
            </a:r>
          </a:p>
          <a:p>
            <a:pPr marL="1257300" lvl="2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r>
              <a:rPr lang="en-GB" sz="2200">
                <a:latin typeface="Fira Sans Extra Condensed" panose="020B0503050000020004" pitchFamily="34" charset="0"/>
              </a:rPr>
              <a:t>Adding of the header in the top of the file</a:t>
            </a:r>
          </a:p>
          <a:p>
            <a:pPr marL="1257300" lvl="2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r>
              <a:rPr lang="en-GB" sz="2200">
                <a:latin typeface="Fira Sans Extra Condensed" panose="020B0503050000020004" pitchFamily="34" charset="0"/>
              </a:rPr>
              <a:t>Timestamp changed with two values, </a:t>
            </a:r>
            <a:r>
              <a:rPr lang="en-GB" sz="2200" b="1">
                <a:latin typeface="Fira Sans Extra Condensed" panose="020B0503050000020004" pitchFamily="34" charset="0"/>
              </a:rPr>
              <a:t>date</a:t>
            </a:r>
            <a:r>
              <a:rPr lang="en-GB" sz="2200">
                <a:latin typeface="Fira Sans Extra Condensed" panose="020B0503050000020004" pitchFamily="34" charset="0"/>
              </a:rPr>
              <a:t> and </a:t>
            </a:r>
            <a:r>
              <a:rPr lang="en-GB" sz="2200" b="1">
                <a:latin typeface="Fira Sans Extra Condensed" panose="020B0503050000020004" pitchFamily="34" charset="0"/>
              </a:rPr>
              <a:t>time_range: date</a:t>
            </a:r>
            <a:r>
              <a:rPr lang="en-GB" sz="2200">
                <a:latin typeface="Fira Sans Extra Condensed" panose="020B0503050000020004" pitchFamily="34" charset="0"/>
              </a:rPr>
              <a:t> taken from the original timestamp, </a:t>
            </a:r>
            <a:r>
              <a:rPr lang="en-GB" sz="2200" b="1">
                <a:latin typeface="Fira Sans Extra Condensed" panose="020B0503050000020004" pitchFamily="34" charset="0"/>
              </a:rPr>
              <a:t>time_range </a:t>
            </a:r>
            <a:r>
              <a:rPr lang="en-GB" sz="2200">
                <a:latin typeface="Fira Sans Extra Condensed" panose="020B0503050000020004" pitchFamily="34" charset="0"/>
              </a:rPr>
              <a:t>refers to a period of 15 time (ex 00:00-00:15, 00:15-00:30 etc)</a:t>
            </a:r>
            <a:endParaRPr lang="en-GB" sz="2200" b="1">
              <a:latin typeface="Fira Sans Extra Condensed" panose="020B0503050000020004" pitchFamily="34" charset="0"/>
            </a:endParaRPr>
          </a:p>
          <a:p>
            <a:pPr marL="1257300" lvl="2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endParaRPr lang="en-GB" sz="2200">
              <a:latin typeface="Fira Sans Extra Condensed" panose="020B0503050000020004" pitchFamily="34" charset="0"/>
            </a:endParaRPr>
          </a:p>
          <a:p>
            <a:pPr marL="800100" lvl="1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endParaRPr lang="en-GB" sz="2200">
              <a:latin typeface="Fira Sans Extra Condensed" panose="020B0503050000020004" pitchFamily="34" charset="0"/>
            </a:endParaRPr>
          </a:p>
          <a:p>
            <a:pPr marL="1257300" lvl="2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endParaRPr lang="it-IT" sz="2200">
              <a:latin typeface="Fira Sans Extra Condensed" panose="020B0503050000020004" pitchFamily="34" charset="0"/>
            </a:endParaRPr>
          </a:p>
          <a:p>
            <a:pPr marL="800100" lvl="1" indent="-342900" algn="just">
              <a:buClr>
                <a:srgbClr val="5179A5"/>
              </a:buClr>
              <a:buFont typeface="Arial" panose="020B0604020202020204" pitchFamily="34" charset="0"/>
              <a:buChar char="•"/>
            </a:pPr>
            <a:endParaRPr lang="it-IT" sz="22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it-IT" sz="22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 sz="1600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960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C0FDEEE0-BCEB-05AE-AA31-5780F732F8D7}"/>
              </a:ext>
            </a:extLst>
          </p:cNvPr>
          <p:cNvSpPr/>
          <p:nvPr/>
        </p:nvSpPr>
        <p:spPr>
          <a:xfrm>
            <a:off x="10805325" y="6498753"/>
            <a:ext cx="1386675" cy="2048973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3" name="Google Shape;60;p15">
            <a:extLst>
              <a:ext uri="{FF2B5EF4-FFF2-40B4-BE49-F238E27FC236}">
                <a16:creationId xmlns:a16="http://schemas.microsoft.com/office/drawing/2014/main" id="{B1DABB03-3198-5014-C514-67CF75DF5B21}"/>
              </a:ext>
            </a:extLst>
          </p:cNvPr>
          <p:cNvSpPr/>
          <p:nvPr/>
        </p:nvSpPr>
        <p:spPr>
          <a:xfrm>
            <a:off x="8986421" y="6498753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5" name="Google Shape;60;p15">
            <a:extLst>
              <a:ext uri="{FF2B5EF4-FFF2-40B4-BE49-F238E27FC236}">
                <a16:creationId xmlns:a16="http://schemas.microsoft.com/office/drawing/2014/main" id="{C5418DBF-46EF-7C64-36B5-4C0889044D80}"/>
              </a:ext>
            </a:extLst>
          </p:cNvPr>
          <p:cNvSpPr/>
          <p:nvPr/>
        </p:nvSpPr>
        <p:spPr>
          <a:xfrm>
            <a:off x="7167517" y="6520239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5179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5" name="Rettangolo 264">
            <a:extLst>
              <a:ext uri="{FF2B5EF4-FFF2-40B4-BE49-F238E27FC236}">
                <a16:creationId xmlns:a16="http://schemas.microsoft.com/office/drawing/2014/main" id="{F9472005-AFA8-0ECD-2B7E-EA96A204BA8E}"/>
              </a:ext>
            </a:extLst>
          </p:cNvPr>
          <p:cNvSpPr/>
          <p:nvPr/>
        </p:nvSpPr>
        <p:spPr>
          <a:xfrm>
            <a:off x="0" y="-15230"/>
            <a:ext cx="12192000" cy="638338"/>
          </a:xfrm>
          <a:prstGeom prst="rect">
            <a:avLst/>
          </a:prstGeom>
          <a:solidFill>
            <a:srgbClr val="6DA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Google Shape;62;p15">
            <a:extLst>
              <a:ext uri="{FF2B5EF4-FFF2-40B4-BE49-F238E27FC236}">
                <a16:creationId xmlns:a16="http://schemas.microsoft.com/office/drawing/2014/main" id="{6947B15F-CC88-ADA1-5C5C-A67C865500FF}"/>
              </a:ext>
            </a:extLst>
          </p:cNvPr>
          <p:cNvSpPr/>
          <p:nvPr/>
        </p:nvSpPr>
        <p:spPr>
          <a:xfrm>
            <a:off x="-16688" y="6520239"/>
            <a:ext cx="1386675" cy="1937904"/>
          </a:xfrm>
          <a:custGeom>
            <a:avLst/>
            <a:gdLst/>
            <a:ahLst/>
            <a:cxnLst/>
            <a:rect l="l" t="t" r="r" b="b"/>
            <a:pathLst>
              <a:path w="9466" h="14783" extrusionOk="0">
                <a:moveTo>
                  <a:pt x="4737" y="0"/>
                </a:moveTo>
                <a:lnTo>
                  <a:pt x="1" y="2061"/>
                </a:lnTo>
                <a:lnTo>
                  <a:pt x="1" y="14782"/>
                </a:lnTo>
                <a:lnTo>
                  <a:pt x="9465" y="14782"/>
                </a:lnTo>
                <a:lnTo>
                  <a:pt x="9465" y="2061"/>
                </a:lnTo>
                <a:lnTo>
                  <a:pt x="4737" y="0"/>
                </a:lnTo>
                <a:close/>
              </a:path>
            </a:pathLst>
          </a:custGeom>
          <a:solidFill>
            <a:srgbClr val="C8DDA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lang="it-IT" sz="1867" kern="0">
              <a:solidFill>
                <a:srgbClr val="F7F7F7"/>
              </a:solidFill>
              <a:latin typeface="Arial"/>
              <a:cs typeface="Arial"/>
              <a:sym typeface="Arial"/>
            </a:endParaRPr>
          </a:p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it-IT" sz="1867" b="0" i="0" u="none" strike="noStrike" kern="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60;p15">
            <a:extLst>
              <a:ext uri="{FF2B5EF4-FFF2-40B4-BE49-F238E27FC236}">
                <a16:creationId xmlns:a16="http://schemas.microsoft.com/office/drawing/2014/main" id="{17B9B03A-2216-ACA6-FE40-C114031BBC0D}"/>
              </a:ext>
            </a:extLst>
          </p:cNvPr>
          <p:cNvSpPr/>
          <p:nvPr/>
        </p:nvSpPr>
        <p:spPr>
          <a:xfrm>
            <a:off x="1788553" y="649875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B2D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15" name="Google Shape;60;p15">
            <a:extLst>
              <a:ext uri="{FF2B5EF4-FFF2-40B4-BE49-F238E27FC236}">
                <a16:creationId xmlns:a16="http://schemas.microsoft.com/office/drawing/2014/main" id="{E9081C1C-65C6-3D80-4937-4C08F766D2DD}"/>
              </a:ext>
            </a:extLst>
          </p:cNvPr>
          <p:cNvSpPr/>
          <p:nvPr/>
        </p:nvSpPr>
        <p:spPr>
          <a:xfrm>
            <a:off x="3575488" y="6493892"/>
            <a:ext cx="1394873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6" name="Segnaposto numero diapositiva 266">
            <a:extLst>
              <a:ext uri="{FF2B5EF4-FFF2-40B4-BE49-F238E27FC236}">
                <a16:creationId xmlns:a16="http://schemas.microsoft.com/office/drawing/2014/main" id="{B32D3DEB-1DB2-EA60-8AC5-A4D664F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6296" y="114735"/>
            <a:ext cx="1139688" cy="386688"/>
          </a:xfrm>
        </p:spPr>
        <p:txBody>
          <a:bodyPr/>
          <a:lstStyle/>
          <a:p>
            <a:fld id="{0D9CDAA0-AF23-498B-8277-3D21851A462E}" type="slidenum">
              <a:rPr lang="it-IT" sz="2400" smtClean="0">
                <a:solidFill>
                  <a:schemeClr val="tx1"/>
                </a:solidFill>
                <a:latin typeface="Fira Sans Extra Condensed" panose="020B0503050000020004" pitchFamily="34" charset="0"/>
              </a:rPr>
              <a:t>9</a:t>
            </a:fld>
            <a:r>
              <a:rPr lang="it-IT" sz="2400">
                <a:solidFill>
                  <a:schemeClr val="tx1"/>
                </a:solidFill>
                <a:latin typeface="Fira Sans Extra Condensed" panose="020B0503050000020004" pitchFamily="34" charset="0"/>
              </a:rPr>
              <a:t>/44</a:t>
            </a:r>
          </a:p>
        </p:txBody>
      </p:sp>
      <p:sp>
        <p:nvSpPr>
          <p:cNvPr id="18" name="Google Shape;60;p15">
            <a:extLst>
              <a:ext uri="{FF2B5EF4-FFF2-40B4-BE49-F238E27FC236}">
                <a16:creationId xmlns:a16="http://schemas.microsoft.com/office/drawing/2014/main" id="{B2ABCD16-3D5C-2872-DC7B-5F7751CFC6F4}"/>
              </a:ext>
            </a:extLst>
          </p:cNvPr>
          <p:cNvSpPr/>
          <p:nvPr/>
        </p:nvSpPr>
        <p:spPr>
          <a:xfrm>
            <a:off x="5375675" y="5870882"/>
            <a:ext cx="1386528" cy="1474185"/>
          </a:xfrm>
          <a:custGeom>
            <a:avLst/>
            <a:gdLst/>
            <a:ahLst/>
            <a:cxnLst/>
            <a:rect l="l" t="t" r="r" b="b"/>
            <a:pathLst>
              <a:path w="9465" h="10636" extrusionOk="0">
                <a:moveTo>
                  <a:pt x="4737" y="0"/>
                </a:moveTo>
                <a:lnTo>
                  <a:pt x="1" y="2051"/>
                </a:lnTo>
                <a:lnTo>
                  <a:pt x="1" y="10635"/>
                </a:lnTo>
                <a:lnTo>
                  <a:pt x="9465" y="10635"/>
                </a:lnTo>
                <a:lnTo>
                  <a:pt x="9465" y="2051"/>
                </a:lnTo>
                <a:lnTo>
                  <a:pt x="4737" y="0"/>
                </a:lnTo>
                <a:close/>
              </a:path>
            </a:pathLst>
          </a:custGeom>
          <a:solidFill>
            <a:srgbClr val="6DAB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First Data</a:t>
            </a:r>
          </a:p>
          <a:p>
            <a:pPr algn="ctr" defTabSz="1219170">
              <a:buClr>
                <a:srgbClr val="000000"/>
              </a:buClr>
            </a:pPr>
            <a:r>
              <a:rPr lang="it-IT" kern="0">
                <a:solidFill>
                  <a:schemeClr val="bg1"/>
                </a:solidFill>
                <a:latin typeface="Fira Sans Extra Condensed" panose="020B0503050000020004" pitchFamily="34" charset="0"/>
                <a:cs typeface="Arial"/>
                <a:sym typeface="Arial"/>
              </a:rPr>
              <a:t>Evaluation</a:t>
            </a:r>
          </a:p>
          <a:p>
            <a:pPr algn="ctr" defTabSz="1219170">
              <a:buClr>
                <a:srgbClr val="000000"/>
              </a:buClr>
            </a:pPr>
            <a:endParaRPr kern="0">
              <a:solidFill>
                <a:schemeClr val="bg1"/>
              </a:solidFill>
              <a:latin typeface="Fira Sans Extra Condensed" panose="020B0503050000020004" pitchFamily="34" charset="0"/>
              <a:cs typeface="Arial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BE9A5-74C3-E9E3-5432-F713915EC925}"/>
              </a:ext>
            </a:extLst>
          </p:cNvPr>
          <p:cNvSpPr txBox="1"/>
          <p:nvPr/>
        </p:nvSpPr>
        <p:spPr>
          <a:xfrm>
            <a:off x="106016" y="79514"/>
            <a:ext cx="7491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Fira Sans Extra Condensed" panose="020B0503050000020004" pitchFamily="34" charset="0"/>
              </a:rPr>
              <a:t>Big Data Analytics – Application of Big Data techniques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A56AEF-9C4C-A61A-9411-A38A4D1D9D20}"/>
              </a:ext>
            </a:extLst>
          </p:cNvPr>
          <p:cNvSpPr txBox="1"/>
          <p:nvPr/>
        </p:nvSpPr>
        <p:spPr>
          <a:xfrm>
            <a:off x="424862" y="652056"/>
            <a:ext cx="531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solidFill>
                  <a:srgbClr val="87BC9E"/>
                </a:solidFill>
                <a:latin typeface="Fira Sans Extra Condensed" panose="020B0503050000020004" pitchFamily="34" charset="0"/>
              </a:rPr>
              <a:t>Preprocessing</a:t>
            </a:r>
          </a:p>
        </p:txBody>
      </p:sp>
      <p:pic>
        <p:nvPicPr>
          <p:cNvPr id="4" name="Immagine 3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C64B35CE-01EE-8213-75CF-B56DE658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76" y="753073"/>
            <a:ext cx="1386675" cy="13866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C96A39-8C87-D8CC-A67D-D9FEE21108A5}"/>
              </a:ext>
            </a:extLst>
          </p:cNvPr>
          <p:cNvSpPr txBox="1"/>
          <p:nvPr/>
        </p:nvSpPr>
        <p:spPr>
          <a:xfrm>
            <a:off x="424862" y="1483053"/>
            <a:ext cx="994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Fira Sans" panose="020B0503050000020004" pitchFamily="34" charset="0"/>
              </a:rPr>
              <a:t>In Big Data Analysis the pre-processing phase is one of the most important because it is the one that allows you to have data that can be processed.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0D3BA1-A0CC-93E7-9C05-3C90F19FE598}"/>
              </a:ext>
            </a:extLst>
          </p:cNvPr>
          <p:cNvSpPr txBox="1"/>
          <p:nvPr/>
        </p:nvSpPr>
        <p:spPr>
          <a:xfrm>
            <a:off x="424862" y="2182608"/>
            <a:ext cx="994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Fira Sans" panose="020B0503050000020004" pitchFamily="34" charset="0"/>
              </a:rPr>
              <a:t>The first operation done was to delete the superfluous values, not useful for our analyses.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0D3DE3-DED3-2E6C-8BD4-4E859F413341}"/>
              </a:ext>
            </a:extLst>
          </p:cNvPr>
          <p:cNvSpPr txBox="1"/>
          <p:nvPr/>
        </p:nvSpPr>
        <p:spPr>
          <a:xfrm>
            <a:off x="1013054" y="2585004"/>
            <a:ext cx="4362621" cy="46628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date;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time_range</a:t>
            </a:r>
            <a:r>
              <a:rPr lang="en-US" sz="150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wind_speed_value</a:t>
            </a:r>
            <a:r>
              <a:rPr lang="en-US" sz="1500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wind_force</a:t>
            </a:r>
            <a:r>
              <a:rPr lang="en-US" sz="1500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wind_direction_num</a:t>
            </a:r>
            <a:r>
              <a:rPr lang="en-US" sz="150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wind_direction_degrees</a:t>
            </a:r>
            <a:r>
              <a:rPr lang="en-US" sz="1500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humidity (%);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temperature (°C);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noise (dB);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PM2.5 (</a:t>
            </a:r>
            <a:r>
              <a:rPr lang="el-GR" sz="1500">
                <a:latin typeface="Fira Sans Extra Condensed" panose="020B0503050000020004" pitchFamily="34" charset="0"/>
              </a:rPr>
              <a:t>μ</a:t>
            </a:r>
            <a:r>
              <a:rPr lang="en-US" sz="1500">
                <a:latin typeface="Fira Sans Extra Condensed" panose="020B0503050000020004" pitchFamily="34" charset="0"/>
              </a:rPr>
              <a:t>g/m</a:t>
            </a:r>
            <a:r>
              <a:rPr lang="en-US" sz="1500" baseline="30000">
                <a:latin typeface="Fira Sans Extra Condensed" panose="020B0503050000020004" pitchFamily="34" charset="0"/>
              </a:rPr>
              <a:t>3</a:t>
            </a:r>
            <a:r>
              <a:rPr lang="en-US" sz="150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PM10 (</a:t>
            </a:r>
            <a:r>
              <a:rPr lang="el-GR" sz="1500">
                <a:latin typeface="Fira Sans Extra Condensed" panose="020B0503050000020004" pitchFamily="34" charset="0"/>
              </a:rPr>
              <a:t>μ</a:t>
            </a:r>
            <a:r>
              <a:rPr lang="en-US" sz="1500">
                <a:latin typeface="Fira Sans Extra Condensed" panose="020B0503050000020004" pitchFamily="34" charset="0"/>
              </a:rPr>
              <a:t>g/m</a:t>
            </a:r>
            <a:r>
              <a:rPr lang="en-US" sz="1500" baseline="30000">
                <a:latin typeface="Fira Sans Extra Condensed" panose="020B0503050000020004" pitchFamily="34" charset="0"/>
              </a:rPr>
              <a:t>3</a:t>
            </a:r>
            <a:r>
              <a:rPr lang="en-US" sz="150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atmospheric_pressure</a:t>
            </a:r>
            <a:r>
              <a:rPr lang="en-US" sz="1500">
                <a:latin typeface="Fira Sans Extra Condensed" panose="020B0503050000020004" pitchFamily="34" charset="0"/>
              </a:rPr>
              <a:t> (Kpa)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light (lux);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ligh</a:t>
            </a:r>
            <a:r>
              <a:rPr lang="en-US" sz="1500">
                <a:latin typeface="Fira Sans Extra Condensed" panose="020B0503050000020004" pitchFamily="34" charset="0"/>
              </a:rPr>
              <a:t> (</a:t>
            </a:r>
            <a:r>
              <a:rPr lang="en-US" sz="1500" err="1">
                <a:latin typeface="Fira Sans Extra Condensed" panose="020B0503050000020004" pitchFamily="34" charset="0"/>
              </a:rPr>
              <a:t>hundrer</a:t>
            </a:r>
            <a:r>
              <a:rPr lang="en-US" sz="1500">
                <a:latin typeface="Fira Sans Extra Condensed" panose="020B0503050000020004" pitchFamily="34" charset="0"/>
              </a:rPr>
              <a:t> 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optical_rainfall</a:t>
            </a:r>
            <a:r>
              <a:rPr lang="en-US" sz="1500">
                <a:latin typeface="Fira Sans Extra Condensed" panose="020B0503050000020004" pitchFamily="34" charset="0"/>
              </a:rPr>
              <a:t> (mm);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</p:txBody>
      </p:sp>
      <p:sp>
        <p:nvSpPr>
          <p:cNvPr id="9" name="Freccia a destra 39">
            <a:extLst>
              <a:ext uri="{FF2B5EF4-FFF2-40B4-BE49-F238E27FC236}">
                <a16:creationId xmlns:a16="http://schemas.microsoft.com/office/drawing/2014/main" id="{0A3B7C37-F603-4AF9-FC40-51B02878B7EC}"/>
              </a:ext>
            </a:extLst>
          </p:cNvPr>
          <p:cNvSpPr/>
          <p:nvPr/>
        </p:nvSpPr>
        <p:spPr>
          <a:xfrm>
            <a:off x="4430141" y="3661195"/>
            <a:ext cx="3355942" cy="646331"/>
          </a:xfrm>
          <a:prstGeom prst="rightArrow">
            <a:avLst/>
          </a:prstGeom>
          <a:solidFill>
            <a:srgbClr val="395B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077B59-122B-975D-DADA-C28966463486}"/>
              </a:ext>
            </a:extLst>
          </p:cNvPr>
          <p:cNvSpPr txBox="1"/>
          <p:nvPr/>
        </p:nvSpPr>
        <p:spPr>
          <a:xfrm>
            <a:off x="4774290" y="3772112"/>
            <a:ext cx="344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First </a:t>
            </a:r>
            <a:r>
              <a:rPr lang="it-IT" err="1">
                <a:solidFill>
                  <a:schemeClr val="bg1"/>
                </a:solidFill>
              </a:rPr>
              <a:t>pre</a:t>
            </a:r>
            <a:r>
              <a:rPr lang="it-IT">
                <a:solidFill>
                  <a:schemeClr val="bg1"/>
                </a:solidFill>
              </a:rPr>
              <a:t>-processing step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ED87E3-4E80-8D36-A1B7-294C55B24976}"/>
              </a:ext>
            </a:extLst>
          </p:cNvPr>
          <p:cNvSpPr txBox="1"/>
          <p:nvPr/>
        </p:nvSpPr>
        <p:spPr>
          <a:xfrm>
            <a:off x="7984705" y="2714136"/>
            <a:ext cx="4362621" cy="46628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>
                <a:latin typeface="Fira Sans Extra Condensed" panose="020B0503050000020004" pitchFamily="34" charset="0"/>
              </a:rPr>
              <a:t>date;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time_range</a:t>
            </a:r>
            <a:r>
              <a:rPr lang="en-US" sz="1500">
                <a:latin typeface="Fira Sans Extra Condensed" panose="020B0503050000020004" pitchFamily="34" charset="0"/>
              </a:rPr>
              <a:t> (2 hours interval, ex: 00-02, 02-04);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 err="1">
                <a:latin typeface="Fira Sans Extra Condensed" panose="020B0503050000020004" pitchFamily="34" charset="0"/>
              </a:rPr>
              <a:t>wind_speed_value</a:t>
            </a:r>
            <a:r>
              <a:rPr lang="en-US" sz="1500" strike="sngStrike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wind_force</a:t>
            </a:r>
            <a:r>
              <a:rPr lang="en-US" sz="1500">
                <a:latin typeface="Fira Sans Extra Condensed" panose="020B0503050000020004" pitchFamily="34" charset="0"/>
              </a:rPr>
              <a:t> (m/s);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 err="1">
                <a:latin typeface="Fira Sans Extra Condensed" panose="020B0503050000020004" pitchFamily="34" charset="0"/>
              </a:rPr>
              <a:t>wind_direction_num</a:t>
            </a:r>
            <a:r>
              <a:rPr lang="en-US" sz="1500" strike="sngStrike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 err="1">
                <a:latin typeface="Fira Sans Extra Condensed" panose="020B0503050000020004" pitchFamily="34" charset="0"/>
              </a:rPr>
              <a:t>wind_direction_degrees</a:t>
            </a:r>
            <a:r>
              <a:rPr lang="en-US" sz="1500" strike="sngStrike">
                <a:latin typeface="Fira Sans Extra Condensed" panose="020B0503050000020004" pitchFamily="34" charset="0"/>
              </a:rPr>
              <a:t>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humidity (%);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temperature (°C);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>
                <a:latin typeface="Fira Sans Extra Condensed" panose="020B0503050000020004" pitchFamily="34" charset="0"/>
              </a:rPr>
              <a:t>noise (dB);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PM2.5 (</a:t>
            </a:r>
            <a:r>
              <a:rPr lang="el-GR" sz="1500">
                <a:latin typeface="Fira Sans Extra Condensed" panose="020B0503050000020004" pitchFamily="34" charset="0"/>
              </a:rPr>
              <a:t>μ</a:t>
            </a:r>
            <a:r>
              <a:rPr lang="en-US" sz="1500">
                <a:latin typeface="Fira Sans Extra Condensed" panose="020B0503050000020004" pitchFamily="34" charset="0"/>
              </a:rPr>
              <a:t>g/m</a:t>
            </a:r>
            <a:r>
              <a:rPr lang="en-US" sz="1500" baseline="30000">
                <a:latin typeface="Fira Sans Extra Condensed" panose="020B0503050000020004" pitchFamily="34" charset="0"/>
              </a:rPr>
              <a:t>3</a:t>
            </a:r>
            <a:r>
              <a:rPr lang="en-US" sz="1500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>
                <a:latin typeface="Fira Sans Extra Condensed" panose="020B0503050000020004" pitchFamily="34" charset="0"/>
              </a:rPr>
              <a:t>PM10 (</a:t>
            </a:r>
            <a:r>
              <a:rPr lang="el-GR" sz="1500" strike="sngStrike">
                <a:latin typeface="Fira Sans Extra Condensed" panose="020B0503050000020004" pitchFamily="34" charset="0"/>
              </a:rPr>
              <a:t>μ</a:t>
            </a:r>
            <a:r>
              <a:rPr lang="en-US" sz="1500" strike="sngStrike">
                <a:latin typeface="Fira Sans Extra Condensed" panose="020B0503050000020004" pitchFamily="34" charset="0"/>
              </a:rPr>
              <a:t>g/m</a:t>
            </a:r>
            <a:r>
              <a:rPr lang="en-US" sz="1500" strike="sngStrike" baseline="30000">
                <a:latin typeface="Fira Sans Extra Condensed" panose="020B0503050000020004" pitchFamily="34" charset="0"/>
              </a:rPr>
              <a:t>3</a:t>
            </a:r>
            <a:r>
              <a:rPr lang="en-US" sz="1500" strike="sngStrike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 err="1">
                <a:latin typeface="Fira Sans Extra Condensed" panose="020B0503050000020004" pitchFamily="34" charset="0"/>
              </a:rPr>
              <a:t>atmospheric_pressure</a:t>
            </a:r>
            <a:r>
              <a:rPr lang="en-US" sz="1500" strike="sngStrike">
                <a:latin typeface="Fira Sans Extra Condensed" panose="020B0503050000020004" pitchFamily="34" charset="0"/>
              </a:rPr>
              <a:t> (</a:t>
            </a:r>
            <a:r>
              <a:rPr lang="en-US" sz="1500" strike="sngStrike" err="1">
                <a:latin typeface="Fira Sans Extra Condensed" panose="020B0503050000020004" pitchFamily="34" charset="0"/>
              </a:rPr>
              <a:t>Kpa</a:t>
            </a:r>
            <a:r>
              <a:rPr lang="en-US" sz="1500" strike="sngStrike">
                <a:latin typeface="Fira Sans Extra Condensed" panose="020B0503050000020004" pitchFamily="34" charset="0"/>
              </a:rPr>
              <a:t>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>
                <a:latin typeface="Fira Sans Extra Condensed" panose="020B0503050000020004" pitchFamily="34" charset="0"/>
              </a:rPr>
              <a:t>light (lux);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strike="sngStrike" err="1">
                <a:latin typeface="Fira Sans Extra Condensed" panose="020B0503050000020004" pitchFamily="34" charset="0"/>
              </a:rPr>
              <a:t>ligh</a:t>
            </a:r>
            <a:r>
              <a:rPr lang="en-US" sz="1500" strike="sngStrike">
                <a:latin typeface="Fira Sans Extra Condensed" panose="020B0503050000020004" pitchFamily="34" charset="0"/>
              </a:rPr>
              <a:t> (</a:t>
            </a:r>
            <a:r>
              <a:rPr lang="en-US" sz="1500" strike="sngStrike" err="1">
                <a:latin typeface="Fira Sans Extra Condensed" panose="020B0503050000020004" pitchFamily="34" charset="0"/>
              </a:rPr>
              <a:t>hundrer</a:t>
            </a:r>
            <a:r>
              <a:rPr lang="en-US" sz="1500" strike="sngStrike">
                <a:latin typeface="Fira Sans Extra Condensed" panose="020B0503050000020004" pitchFamily="34" charset="0"/>
              </a:rPr>
              <a:t> lux);</a:t>
            </a:r>
          </a:p>
          <a:p>
            <a:pPr marL="285750" indent="-285750" algn="just">
              <a:buClr>
                <a:srgbClr val="6DABB7"/>
              </a:buClr>
              <a:buFont typeface="Wingdings" pitchFamily="2" charset="2"/>
              <a:buChar char="§"/>
            </a:pPr>
            <a:r>
              <a:rPr lang="en-US" sz="1500" err="1">
                <a:latin typeface="Fira Sans Extra Condensed" panose="020B0503050000020004" pitchFamily="34" charset="0"/>
              </a:rPr>
              <a:t>optical_rainfall</a:t>
            </a:r>
            <a:r>
              <a:rPr lang="en-US" sz="1500">
                <a:latin typeface="Fira Sans Extra Condensed" panose="020B0503050000020004" pitchFamily="34" charset="0"/>
              </a:rPr>
              <a:t> (mm);</a:t>
            </a: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  <a:p>
            <a:pPr marL="285750" indent="-285750" algn="just">
              <a:buClr>
                <a:srgbClr val="5179A5"/>
              </a:buClr>
              <a:buFont typeface="Wingdings" pitchFamily="2" charset="2"/>
              <a:buChar char="§"/>
            </a:pPr>
            <a:endParaRPr lang="en-US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28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ject Manager's Dream Monthly Repo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7F7F7"/>
      </a:lt2>
      <a:accent1>
        <a:srgbClr val="C8DDA4"/>
      </a:accent1>
      <a:accent2>
        <a:srgbClr val="B2D9AB"/>
      </a:accent2>
      <a:accent3>
        <a:srgbClr val="87BC9E"/>
      </a:accent3>
      <a:accent4>
        <a:srgbClr val="395B8E"/>
      </a:accent4>
      <a:accent5>
        <a:srgbClr val="1C3B6A"/>
      </a:accent5>
      <a:accent6>
        <a:srgbClr val="1C3B6A"/>
      </a:accent6>
      <a:hlink>
        <a:srgbClr val="1C3B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2e2462-d474-4bb5-8cf5-61eae1af0ca1">
      <Terms xmlns="http://schemas.microsoft.com/office/infopath/2007/PartnerControls"/>
    </lcf76f155ced4ddcb4097134ff3c332f>
    <TaxCatchAll xmlns="f750da91-7307-48fc-818d-27006658247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1DB40653A8844AB7F81E0862531ADA" ma:contentTypeVersion="15" ma:contentTypeDescription="Creare un nuovo documento." ma:contentTypeScope="" ma:versionID="c24dc1f8c956b938a69345390a0fe015">
  <xsd:schema xmlns:xsd="http://www.w3.org/2001/XMLSchema" xmlns:xs="http://www.w3.org/2001/XMLSchema" xmlns:p="http://schemas.microsoft.com/office/2006/metadata/properties" xmlns:ns2="2a2e2462-d474-4bb5-8cf5-61eae1af0ca1" xmlns:ns3="f750da91-7307-48fc-818d-270066582472" targetNamespace="http://schemas.microsoft.com/office/2006/metadata/properties" ma:root="true" ma:fieldsID="8e5972e174ac61cfe5636821238d6c24" ns2:_="" ns3:_="">
    <xsd:import namespace="2a2e2462-d474-4bb5-8cf5-61eae1af0ca1"/>
    <xsd:import namespace="f750da91-7307-48fc-818d-2700665824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e2462-d474-4bb5-8cf5-61eae1af0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bb21486a-7a0a-4db4-9655-fe3ce8b761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0da91-7307-48fc-818d-27006658247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1c985b4-720f-4c7c-8878-66cf1b3100d2}" ma:internalName="TaxCatchAll" ma:showField="CatchAllData" ma:web="f750da91-7307-48fc-818d-2700665824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24DE41-C304-487B-9D63-C54CA9D90B04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f750da91-7307-48fc-818d-270066582472"/>
    <ds:schemaRef ds:uri="2a2e2462-d474-4bb5-8cf5-61eae1af0ca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B80C137-785F-40C4-888D-7EF66BD204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8F2B34-0364-4348-B8D2-5913DEB3D5A4}">
  <ds:schemaRefs>
    <ds:schemaRef ds:uri="2a2e2462-d474-4bb5-8cf5-61eae1af0ca1"/>
    <ds:schemaRef ds:uri="f750da91-7307-48fc-818d-2700665824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2374</Words>
  <Application>Microsoft Office PowerPoint</Application>
  <PresentationFormat>Widescreen</PresentationFormat>
  <Paragraphs>953</Paragraphs>
  <Slides>49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Fira Sans</vt:lpstr>
      <vt:lpstr>Fira Sans Extra Condensed</vt:lpstr>
      <vt:lpstr>Fira Sans Extra Condensed Medium</vt:lpstr>
      <vt:lpstr>Roboto</vt:lpstr>
      <vt:lpstr>Wingdings</vt:lpstr>
      <vt:lpstr>Tema di Office</vt:lpstr>
      <vt:lpstr>Project Manager's Dream Monthly Report Infographics by Slidesgo</vt:lpstr>
      <vt:lpstr>Application of Big Data techniques  and machine learning algorithms on environmental data using Weka and Apache Spark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 the 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mariopingitore@hotmail.it</dc:creator>
  <cp:lastModifiedBy>MARIO PINGITORE</cp:lastModifiedBy>
  <cp:revision>3</cp:revision>
  <dcterms:created xsi:type="dcterms:W3CDTF">2022-06-26T18:48:59Z</dcterms:created>
  <dcterms:modified xsi:type="dcterms:W3CDTF">2023-06-29T18:23:19Z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0x010100241DB40653A8844AB7F81E0862531ADA</vt:lpwstr>
  </property>
  <property fmtid="{D5CDD505-2E9C-101B-9397-08002B2CF9AE}" pid="3" name="MediaServiceImageTags">
    <vt:lpwstr/>
  </property>
</Properties>
</file>